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66" r:id="rId5"/>
    <p:sldId id="321" r:id="rId6"/>
    <p:sldId id="309" r:id="rId7"/>
    <p:sldId id="312" r:id="rId8"/>
    <p:sldId id="313" r:id="rId9"/>
    <p:sldId id="314" r:id="rId10"/>
    <p:sldId id="325" r:id="rId11"/>
    <p:sldId id="326" r:id="rId12"/>
    <p:sldId id="315" r:id="rId13"/>
    <p:sldId id="316" r:id="rId14"/>
    <p:sldId id="317" r:id="rId15"/>
    <p:sldId id="318" r:id="rId16"/>
    <p:sldId id="31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5877CA3-87AC-4AC3-A9AE-631E2D0A75BB}">
          <p14:sldIdLst>
            <p14:sldId id="266"/>
            <p14:sldId id="321"/>
            <p14:sldId id="309"/>
            <p14:sldId id="312"/>
            <p14:sldId id="313"/>
            <p14:sldId id="314"/>
            <p14:sldId id="325"/>
            <p14:sldId id="326"/>
            <p14:sldId id="315"/>
            <p14:sldId id="316"/>
            <p14:sldId id="317"/>
          </p14:sldIdLst>
        </p14:section>
        <p14:section name="Untitled Section" id="{EB9C2000-D770-41A4-AA31-FFB03BEC8871}">
          <p14:sldIdLst>
            <p14:sldId id="318"/>
            <p14:sldId id="31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304" autoAdjust="0"/>
  </p:normalViewPr>
  <p:slideViewPr>
    <p:cSldViewPr snapToGrid="0">
      <p:cViewPr varScale="1">
        <p:scale>
          <a:sx n="68" d="100"/>
          <a:sy n="68" d="100"/>
        </p:scale>
        <p:origin x="12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FECE69-AC0A-4E1C-BE1A-02DEF1D2A561}" type="datetimeFigureOut">
              <a:rPr lang="en-US" smtClean="0"/>
              <a:t>4/27/2022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EA832A-85B9-4751-A0E7-5360220282F0}" type="slidenum">
              <a:rPr lang="en-US" smtClean="0"/>
              <a:t>‹#›</a:t>
            </a:fld>
            <a:endParaRPr lang="en-US"/>
          </a:p>
        </p:txBody>
      </p:sp>
    </p:spTree>
    <p:extLst>
      <p:ext uri="{BB962C8B-B14F-4D97-AF65-F5344CB8AC3E}">
        <p14:creationId xmlns:p14="http://schemas.microsoft.com/office/powerpoint/2010/main" val="1219129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lumMod val="85000"/>
                    <a:lumOff val="15000"/>
                  </a:schemeClr>
                </a:solidFill>
              </a:rPr>
              <a:t>According to Gallup, midterm elections usually result in a net Congressional seat loss for the sitting president’s party. Gallup has also observed that this loss tends to be much larger when the sitting president’s approval rating is below 50%. We wonder how much this association weakens when considered in conjunction with the approval ratings of the other branches of government. We would like to evaluate whether mid-term congressional seat loss for the president’s party is more strongly associated with approval of Congress, approval of the President, approval of the Supreme Court, or with simple natural pattern. </a:t>
            </a:r>
            <a:endParaRPr lang="en-US" dirty="0"/>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2</a:t>
            </a:fld>
            <a:endParaRPr lang="en-US"/>
          </a:p>
        </p:txBody>
      </p:sp>
    </p:spTree>
    <p:extLst>
      <p:ext uri="{BB962C8B-B14F-4D97-AF65-F5344CB8AC3E}">
        <p14:creationId xmlns:p14="http://schemas.microsoft.com/office/powerpoint/2010/main" val="1421240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Posterior predictive checks of the mean and maximum were used to test how well the Simple Linear Regression model fits the dataset. As can be seen below, the observed mean and maximum are well captured by the model estimates, but the range in the histograms is large. This lines up with the great coverage, but large interval ranges, that we saw in cross validation. The results for maximum here show some values well above 100, much higher than any numbers of seat flips seen in the actual data.</a:t>
            </a:r>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11</a:t>
            </a:fld>
            <a:endParaRPr lang="en-US"/>
          </a:p>
        </p:txBody>
      </p:sp>
    </p:spTree>
    <p:extLst>
      <p:ext uri="{BB962C8B-B14F-4D97-AF65-F5344CB8AC3E}">
        <p14:creationId xmlns:p14="http://schemas.microsoft.com/office/powerpoint/2010/main" val="3422400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better or for worse, our study implies that neither Congressional nor Legislative approval ratings credulously improve the model for predicting mid-term US House seat flips. This is likely due to the high amount of correlation between the approval ratings of the three branches. Our study also finds a large amount of variation between outcomes and model predictions, suggesting that we are perhaps not capturing additional valuable inputs.  </a:t>
            </a:r>
          </a:p>
        </p:txBody>
      </p:sp>
      <p:sp>
        <p:nvSpPr>
          <p:cNvPr id="4" name="Slide Number Placeholder 3"/>
          <p:cNvSpPr>
            <a:spLocks noGrp="1"/>
          </p:cNvSpPr>
          <p:nvPr>
            <p:ph type="sldNum" sz="quarter" idx="5"/>
          </p:nvPr>
        </p:nvSpPr>
        <p:spPr/>
        <p:txBody>
          <a:bodyPr/>
          <a:lstStyle/>
          <a:p>
            <a:fld id="{BBEA832A-85B9-4751-A0E7-5360220282F0}" type="slidenum">
              <a:rPr lang="en-US" smtClean="0"/>
              <a:t>12</a:t>
            </a:fld>
            <a:endParaRPr lang="en-US"/>
          </a:p>
        </p:txBody>
      </p:sp>
    </p:spTree>
    <p:extLst>
      <p:ext uri="{BB962C8B-B14F-4D97-AF65-F5344CB8AC3E}">
        <p14:creationId xmlns:p14="http://schemas.microsoft.com/office/powerpoint/2010/main" val="1989779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Gallup’s study of mid-term Congressional seat changes, the presidential approval rating was treated as a threshold indicator variable, while we treated it as direct value. Would our models improve if we applied thresholds and transformed the approval ratings to indicator variables? Further investigation could also be conducted into additional variables that might significantly improve the performance of this model. Finally, additional research into the correlation of approval ratings that we observed might be valuable for social and political scientists. </a:t>
            </a:r>
          </a:p>
        </p:txBody>
      </p:sp>
      <p:sp>
        <p:nvSpPr>
          <p:cNvPr id="4" name="Slide Number Placeholder 3"/>
          <p:cNvSpPr>
            <a:spLocks noGrp="1"/>
          </p:cNvSpPr>
          <p:nvPr>
            <p:ph type="sldNum" sz="quarter" idx="5"/>
          </p:nvPr>
        </p:nvSpPr>
        <p:spPr/>
        <p:txBody>
          <a:bodyPr/>
          <a:lstStyle/>
          <a:p>
            <a:fld id="{BBEA832A-85B9-4751-A0E7-5360220282F0}" type="slidenum">
              <a:rPr lang="en-US" smtClean="0"/>
              <a:t>13</a:t>
            </a:fld>
            <a:endParaRPr lang="en-US"/>
          </a:p>
        </p:txBody>
      </p:sp>
    </p:spTree>
    <p:extLst>
      <p:ext uri="{BB962C8B-B14F-4D97-AF65-F5344CB8AC3E}">
        <p14:creationId xmlns:p14="http://schemas.microsoft.com/office/powerpoint/2010/main" val="4165132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solidFill>
                  <a:schemeClr val="tx1">
                    <a:lumMod val="85000"/>
                    <a:lumOff val="15000"/>
                  </a:schemeClr>
                </a:solidFill>
              </a:rPr>
              <a:t>Data</a:t>
            </a:r>
            <a:r>
              <a:rPr lang="en-US" sz="1200" dirty="0">
                <a:solidFill>
                  <a:schemeClr val="tx1">
                    <a:lumMod val="85000"/>
                    <a:lumOff val="15000"/>
                  </a:schemeClr>
                </a:solidFill>
              </a:rPr>
              <a:t>: We collected our historical polling data from Gallup, with surveys running as far back as 1974 for each of our desired variables (the Supreme Court and Congressional approval surveys only went back that far). This provides for us a sample of 12 midterm elections. We also collected the corresponding mid-term US House election results from public records. </a:t>
            </a:r>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3</a:t>
            </a:fld>
            <a:endParaRPr lang="en-US"/>
          </a:p>
        </p:txBody>
      </p:sp>
    </p:spTree>
    <p:extLst>
      <p:ext uri="{BB962C8B-B14F-4D97-AF65-F5344CB8AC3E}">
        <p14:creationId xmlns:p14="http://schemas.microsoft.com/office/powerpoint/2010/main" val="14079466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observed high correlation between the approval ratings of all three branches of government. This would suggest that the approval rating of any one branch might suffice in a model, but we are interested in the relative influence so will keep them each as variables. </a:t>
            </a:r>
            <a:r>
              <a:rPr lang="en-US" sz="1200" dirty="0"/>
              <a:t>We performed a Q-Q plot on our dependent variable to evaluate the plausibility of Normality.  We found the number of seats flipped to have a satisfactorily Normal distribution for linear modeling. </a:t>
            </a:r>
            <a:endParaRPr lang="en-US" dirty="0"/>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4</a:t>
            </a:fld>
            <a:endParaRPr lang="en-US"/>
          </a:p>
        </p:txBody>
      </p:sp>
    </p:spTree>
    <p:extLst>
      <p:ext uri="{BB962C8B-B14F-4D97-AF65-F5344CB8AC3E}">
        <p14:creationId xmlns:p14="http://schemas.microsoft.com/office/powerpoint/2010/main" val="23755227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Arial" panose="020B0604020202020204" pitchFamily="34" charset="0"/>
              </a:rPr>
              <a:t>We first constructed a Bayesian linear model with Yi (the number of presidential-party seats lost), standardized and distributed Normally with an uninformative prior.  We standardized the covariates as well and gave them independent, uninformative Gaussian priors to help address their collinearity. We then performed an MCMC sampling with 10000 burn-in samples and 20000 post-</a:t>
            </a:r>
            <a:r>
              <a:rPr lang="en-US" sz="1800" b="0" i="0" u="none" strike="noStrike" dirty="0" err="1">
                <a:solidFill>
                  <a:srgbClr val="000000"/>
                </a:solidFill>
                <a:effectLst/>
                <a:latin typeface="Arial" panose="020B0604020202020204" pitchFamily="34" charset="0"/>
              </a:rPr>
              <a:t>burnin</a:t>
            </a:r>
            <a:r>
              <a:rPr lang="en-US" sz="1800" b="0" i="0" u="none" strike="noStrike" dirty="0">
                <a:solidFill>
                  <a:srgbClr val="000000"/>
                </a:solidFill>
                <a:effectLst/>
                <a:latin typeface="Arial" panose="020B0604020202020204" pitchFamily="34" charset="0"/>
              </a:rPr>
              <a:t> samples. With even trace plots, low autocorrelation by lag 5, effective sample sizes over 1000 for each parameter, a Gelman-Ruben convergence diagnostic reduction factor under 1.1, and </a:t>
            </a:r>
            <a:r>
              <a:rPr lang="en-US" sz="1800" b="0" i="0" u="none" strike="noStrike" dirty="0" err="1">
                <a:solidFill>
                  <a:srgbClr val="000000"/>
                </a:solidFill>
                <a:effectLst/>
                <a:latin typeface="Arial" panose="020B0604020202020204" pitchFamily="34" charset="0"/>
              </a:rPr>
              <a:t>Geweke’s</a:t>
            </a:r>
            <a:r>
              <a:rPr lang="en-US" sz="1800" b="0" i="0" u="none" strike="noStrike" dirty="0">
                <a:solidFill>
                  <a:srgbClr val="000000"/>
                </a:solidFill>
                <a:effectLst/>
                <a:latin typeface="Arial" panose="020B0604020202020204" pitchFamily="34" charset="0"/>
              </a:rPr>
              <a:t> Convergence Diagnostic less than 2, all of our convergence diagnostics were satisfied. </a:t>
            </a:r>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5</a:t>
            </a:fld>
            <a:endParaRPr lang="en-US"/>
          </a:p>
        </p:txBody>
      </p:sp>
    </p:spTree>
    <p:extLst>
      <p:ext uri="{BB962C8B-B14F-4D97-AF65-F5344CB8AC3E}">
        <p14:creationId xmlns:p14="http://schemas.microsoft.com/office/powerpoint/2010/main" val="2835594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evaluate the sensitivity of the model to the priors, we ran the model again with Uniform priors instead of Gaussian. The posterior distribution of our Beta variables was robust to this change. While median value for the Congressional approval coefficient had a larger absolute value than the median value for the presidential approval coefficient, the credible intervals for the values of each of the coefficients overlapped significantly. </a:t>
            </a:r>
          </a:p>
        </p:txBody>
      </p:sp>
      <p:sp>
        <p:nvSpPr>
          <p:cNvPr id="4" name="Slide Number Placeholder 3"/>
          <p:cNvSpPr>
            <a:spLocks noGrp="1"/>
          </p:cNvSpPr>
          <p:nvPr>
            <p:ph type="sldNum" sz="quarter" idx="5"/>
          </p:nvPr>
        </p:nvSpPr>
        <p:spPr/>
        <p:txBody>
          <a:bodyPr/>
          <a:lstStyle/>
          <a:p>
            <a:fld id="{BBEA832A-85B9-4751-A0E7-5360220282F0}" type="slidenum">
              <a:rPr lang="en-US" smtClean="0"/>
              <a:t>6</a:t>
            </a:fld>
            <a:endParaRPr lang="en-US"/>
          </a:p>
        </p:txBody>
      </p:sp>
    </p:spTree>
    <p:extLst>
      <p:ext uri="{BB962C8B-B14F-4D97-AF65-F5344CB8AC3E}">
        <p14:creationId xmlns:p14="http://schemas.microsoft.com/office/powerpoint/2010/main" val="18863185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Question? What is the probability that a sitting President’s party will loose the seat or hold it, given the data president approval rating right before the midterm election, Congressional Approval rating and Supreme court confidence rating. We redefine our </a:t>
            </a:r>
            <a:r>
              <a:rPr lang="el-GR" dirty="0"/>
              <a:t>Y</a:t>
            </a:r>
            <a:r>
              <a:rPr lang="en-US" baseline="-25000" dirty="0" err="1"/>
              <a:t>i</a:t>
            </a:r>
            <a:r>
              <a:rPr lang="en-US" baseline="-25000" dirty="0"/>
              <a:t> </a:t>
            </a:r>
            <a:r>
              <a:rPr lang="en-US" dirty="0"/>
              <a:t> between 0 and 1 and used likelihood as binomial model with an uninformative priors. Since, our dependent variable can take only two outcomes , we decided to use link function  as type of logistic regression model. Here, </a:t>
            </a:r>
            <a:r>
              <a:rPr lang="en-US" dirty="0" err="1"/>
              <a:t>Probit</a:t>
            </a:r>
            <a:r>
              <a:rPr lang="en-US" dirty="0"/>
              <a:t> model came into picture which uses cumulative standard normal distribution to predict. We performed the rest of the  steps same as SLR from the previous slide , proceeded ahead with </a:t>
            </a:r>
            <a:r>
              <a:rPr lang="en-US" sz="1200" b="0" i="0" u="none" strike="noStrike" dirty="0">
                <a:solidFill>
                  <a:srgbClr val="000000"/>
                </a:solidFill>
                <a:effectLst/>
                <a:latin typeface="Arial" panose="020B0604020202020204" pitchFamily="34" charset="0"/>
              </a:rPr>
              <a:t>MCMC sampling using 10000 burn-in samples and 20000 post-</a:t>
            </a:r>
            <a:r>
              <a:rPr lang="en-US" sz="1200" b="0" i="0" u="none" strike="noStrike" dirty="0" err="1">
                <a:solidFill>
                  <a:srgbClr val="000000"/>
                </a:solidFill>
                <a:effectLst/>
                <a:latin typeface="Arial" panose="020B0604020202020204" pitchFamily="34" charset="0"/>
              </a:rPr>
              <a:t>burnin</a:t>
            </a:r>
            <a:r>
              <a:rPr lang="en-US" sz="1200" b="0" i="0" u="none" strike="noStrike" dirty="0">
                <a:solidFill>
                  <a:srgbClr val="000000"/>
                </a:solidFill>
                <a:effectLst/>
                <a:latin typeface="Arial" panose="020B0604020202020204" pitchFamily="34" charset="0"/>
              </a:rPr>
              <a:t> samples. Model Convergence Diagnostic provided approximately same results as SLR for Gelman-Ruben , </a:t>
            </a:r>
            <a:r>
              <a:rPr lang="en-US" sz="1200" b="0" i="0" u="none" strike="noStrike" dirty="0" err="1">
                <a:solidFill>
                  <a:srgbClr val="000000"/>
                </a:solidFill>
                <a:effectLst/>
                <a:latin typeface="Arial" panose="020B0604020202020204" pitchFamily="34" charset="0"/>
              </a:rPr>
              <a:t>Geweke</a:t>
            </a:r>
            <a:r>
              <a:rPr lang="en-US" sz="1200" b="0" i="0" u="none" strike="noStrike" dirty="0">
                <a:solidFill>
                  <a:srgbClr val="000000"/>
                </a:solidFill>
                <a:effectLst/>
                <a:latin typeface="Arial" panose="020B0604020202020204" pitchFamily="34" charset="0"/>
              </a:rPr>
              <a:t> but better effective sample size ~2562. </a:t>
            </a:r>
            <a:endParaRPr lang="en-US" dirty="0"/>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7</a:t>
            </a:fld>
            <a:endParaRPr lang="en-US"/>
          </a:p>
        </p:txBody>
      </p:sp>
    </p:spTree>
    <p:extLst>
      <p:ext uri="{BB962C8B-B14F-4D97-AF65-F5344CB8AC3E}">
        <p14:creationId xmlns:p14="http://schemas.microsoft.com/office/powerpoint/2010/main" val="4126143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 important step in any Bayesian workflow, is to assess the prior distribution’s influence on the final inference. In order to check prior sensitivity, we studied the posterior distribution, using a variety of prior distributions and observe, there is no change in the posterior, despite we used, either different priors or same priors with different range of values. It provides robustness of our Binomial – Logistic Model. We observe that the credible intervals for the values of coefficients for Presidential approval rate and Congressional Approval Rate are overlapping except the values of coefficient for Supreme Court confidence rate and intercept.</a:t>
            </a:r>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8</a:t>
            </a:fld>
            <a:endParaRPr lang="en-US"/>
          </a:p>
        </p:txBody>
      </p:sp>
    </p:spTree>
    <p:extLst>
      <p:ext uri="{BB962C8B-B14F-4D97-AF65-F5344CB8AC3E}">
        <p14:creationId xmlns:p14="http://schemas.microsoft.com/office/powerpoint/2010/main" val="2793212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the data set only includes 12 samples, this analysis was a perfect candidate for leave-one-out cross validation. Both models were fit with one data point left out at a time and evaluated on how well the model predicts the data point left out . This functions as a form of out-of-sample prediction. </a:t>
            </a:r>
            <a:r>
              <a:rPr lang="en-US" sz="1200" b="0" i="0" u="none" strike="noStrike" dirty="0">
                <a:solidFill>
                  <a:srgbClr val="000000"/>
                </a:solidFill>
                <a:effectLst/>
                <a:latin typeface="Arial" panose="020B0604020202020204" pitchFamily="34" charset="0"/>
              </a:rPr>
              <a:t>We performed an MCMC sampling with 10000 burn-in samples and 20000 post-burn-in samples for each of the leave-one-out data sets to train each model and use the resulting model to predict the left out data point. </a:t>
            </a:r>
            <a:r>
              <a:rPr lang="en-US" dirty="0"/>
              <a:t>The results of the cross validation show a better fit with the simple linear model, as the MSE is lower and the coverage is much better. However, as can be seen in the plot, the simple linear model does not do a particularly good job of predicting the actual observed values, with mean predicted values around 20 seats flipped for all data points.</a:t>
            </a:r>
          </a:p>
        </p:txBody>
      </p:sp>
      <p:sp>
        <p:nvSpPr>
          <p:cNvPr id="4" name="Slide Number Placeholder 3"/>
          <p:cNvSpPr>
            <a:spLocks noGrp="1"/>
          </p:cNvSpPr>
          <p:nvPr>
            <p:ph type="sldNum" sz="quarter" idx="5"/>
          </p:nvPr>
        </p:nvSpPr>
        <p:spPr/>
        <p:txBody>
          <a:bodyPr/>
          <a:lstStyle/>
          <a:p>
            <a:fld id="{BBEA832A-85B9-4751-A0E7-5360220282F0}" type="slidenum">
              <a:rPr lang="en-US" smtClean="0"/>
              <a:t>9</a:t>
            </a:fld>
            <a:endParaRPr lang="en-US"/>
          </a:p>
        </p:txBody>
      </p:sp>
    </p:spTree>
    <p:extLst>
      <p:ext uri="{BB962C8B-B14F-4D97-AF65-F5344CB8AC3E}">
        <p14:creationId xmlns:p14="http://schemas.microsoft.com/office/powerpoint/2010/main" val="4216256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After selecting the Simple linear regression model as the better fitting model through cross validation, cross validation was also performed on simple linear regression models that each only included one of the approval rating variables. As shown earlier in the presentation there is a very high correlation between presidential, congressional, and Supreme Court approval ratings, so a simpler model using only one of the approval ratings may be preferable. The model with all of the approval ratings included showed the lowest MSE, but there is not a large difference between that and the model using only Congressional approval. All models showed great coverage, but also a large credible interval width. As was the case with the simple model including all three approval ratings, none of these models do a particularly good job of </a:t>
            </a:r>
            <a:r>
              <a:rPr lang="en-US" dirty="0"/>
              <a:t>predicting the actual observed values, with mean predicted values around 20 seats flipped for all data points.</a:t>
            </a:r>
            <a:endParaRPr lang="en-US" sz="1200" dirty="0"/>
          </a:p>
          <a:p>
            <a:endParaRPr lang="en-US" dirty="0"/>
          </a:p>
        </p:txBody>
      </p:sp>
      <p:sp>
        <p:nvSpPr>
          <p:cNvPr id="4" name="Slide Number Placeholder 3"/>
          <p:cNvSpPr>
            <a:spLocks noGrp="1"/>
          </p:cNvSpPr>
          <p:nvPr>
            <p:ph type="sldNum" sz="quarter" idx="5"/>
          </p:nvPr>
        </p:nvSpPr>
        <p:spPr/>
        <p:txBody>
          <a:bodyPr/>
          <a:lstStyle/>
          <a:p>
            <a:fld id="{BBEA832A-85B9-4751-A0E7-5360220282F0}" type="slidenum">
              <a:rPr lang="en-US" smtClean="0"/>
              <a:t>10</a:t>
            </a:fld>
            <a:endParaRPr lang="en-US"/>
          </a:p>
        </p:txBody>
      </p:sp>
    </p:spTree>
    <p:extLst>
      <p:ext uri="{BB962C8B-B14F-4D97-AF65-F5344CB8AC3E}">
        <p14:creationId xmlns:p14="http://schemas.microsoft.com/office/powerpoint/2010/main" val="26272056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4/27/2022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4/27/2022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4/27/2022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4/27/2022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4/27/2022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4/27/2022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4/27/2022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4/27/2022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4/27/2022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4/27/2022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23.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26.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3.m4a"/><Relationship Id="rId7" Type="http://schemas.openxmlformats.org/officeDocument/2006/relationships/image" Target="../media/image5.png"/><Relationship Id="rId2" Type="http://schemas.microsoft.com/office/2007/relationships/media" Target="../media/media3.m4a"/><Relationship Id="rId1" Type="http://schemas.openxmlformats.org/officeDocument/2006/relationships/themeOverride" Target="../theme/themeOverride2.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7.xml"/><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7.xml"/><Relationship Id="rId7" Type="http://schemas.openxmlformats.org/officeDocument/2006/relationships/image" Target="../media/image17.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2.png"/><Relationship Id="rId4" Type="http://schemas.openxmlformats.org/officeDocument/2006/relationships/notesSlide" Target="../notesSlides/notesSlide6.xml"/><Relationship Id="rId9"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5"/>
          <a:srcRect l="21881" r="21094" b="-1"/>
          <a:stretch/>
        </p:blipFill>
        <p:spPr>
          <a:xfrm>
            <a:off x="16" y="10"/>
            <a:ext cx="7556889" cy="6857990"/>
          </a:xfrm>
          <a:prstGeom prst="rect">
            <a:avLst/>
          </a:prstGeom>
        </p:spPr>
      </p:pic>
      <p:sp>
        <p:nvSpPr>
          <p:cNvPr id="31" name="Rectangle 30">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556905"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047939" y="640080"/>
            <a:ext cx="3659246" cy="2850320"/>
          </a:xfrm>
        </p:spPr>
        <p:txBody>
          <a:bodyPr>
            <a:normAutofit/>
          </a:bodyPr>
          <a:lstStyle/>
          <a:p>
            <a:pPr algn="ctr"/>
            <a:r>
              <a:rPr lang="en-US" sz="3000" dirty="0">
                <a:solidFill>
                  <a:srgbClr val="FFFFFF"/>
                </a:solidFill>
              </a:rPr>
              <a:t>Presidential, Judicial, Legislative, and Natural Indicators of Mid-term Congressional Seat Changes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047939" y="3766979"/>
            <a:ext cx="3659246" cy="1596655"/>
          </a:xfrm>
        </p:spPr>
        <p:txBody>
          <a:bodyPr>
            <a:normAutofit/>
          </a:bodyPr>
          <a:lstStyle/>
          <a:p>
            <a:pPr algn="ctr"/>
            <a:r>
              <a:rPr lang="en-US" sz="1800" dirty="0">
                <a:solidFill>
                  <a:srgbClr val="FFFFFF"/>
                </a:solidFill>
              </a:rPr>
              <a:t>Nicole Levin, </a:t>
            </a:r>
            <a:r>
              <a:rPr lang="en-US" sz="1800" dirty="0" err="1">
                <a:solidFill>
                  <a:srgbClr val="FFFFFF"/>
                </a:solidFill>
              </a:rPr>
              <a:t>Pramodini</a:t>
            </a:r>
            <a:r>
              <a:rPr lang="en-US" sz="1800" dirty="0">
                <a:solidFill>
                  <a:srgbClr val="FFFFFF"/>
                </a:solidFill>
              </a:rPr>
              <a:t> </a:t>
            </a:r>
            <a:r>
              <a:rPr lang="en-US" sz="1800" dirty="0" err="1">
                <a:solidFill>
                  <a:srgbClr val="FFFFFF"/>
                </a:solidFill>
              </a:rPr>
              <a:t>Karwande</a:t>
            </a:r>
            <a:r>
              <a:rPr lang="en-US" sz="1800" dirty="0">
                <a:solidFill>
                  <a:srgbClr val="FFFFFF"/>
                </a:solidFill>
              </a:rPr>
              <a:t>, Darlene Agle</a:t>
            </a:r>
          </a:p>
        </p:txBody>
      </p:sp>
      <p:cxnSp>
        <p:nvCxnSpPr>
          <p:cNvPr id="33" name="Straight Connector 32">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85922"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Audio 6">
            <a:hlinkClick r:id="" action="ppaction://media"/>
            <a:extLst>
              <a:ext uri="{FF2B5EF4-FFF2-40B4-BE49-F238E27FC236}">
                <a16:creationId xmlns:a16="http://schemas.microsoft.com/office/drawing/2014/main" id="{F4AEE7AC-EFBE-4DCF-8BFC-1C71F1EF8F7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959158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561"/>
    </mc:Choice>
    <mc:Fallback xmlns="">
      <p:transition spd="slow" advTm="12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EA9F4B0-B976-4A17-9F5E-A37571906574}"/>
              </a:ext>
            </a:extLst>
          </p:cNvPr>
          <p:cNvPicPr>
            <a:picLocks noChangeAspect="1"/>
          </p:cNvPicPr>
          <p:nvPr/>
        </p:nvPicPr>
        <p:blipFill>
          <a:blip r:embed="rId5"/>
          <a:stretch>
            <a:fillRect/>
          </a:stretch>
        </p:blipFill>
        <p:spPr>
          <a:xfrm>
            <a:off x="5491486" y="325498"/>
            <a:ext cx="6700514" cy="4139155"/>
          </a:xfrm>
          <a:prstGeom prst="rect">
            <a:avLst/>
          </a:prstGeom>
        </p:spPr>
      </p:pic>
      <p:sp>
        <p:nvSpPr>
          <p:cNvPr id="4" name="Title 1">
            <a:extLst>
              <a:ext uri="{FF2B5EF4-FFF2-40B4-BE49-F238E27FC236}">
                <a16:creationId xmlns:a16="http://schemas.microsoft.com/office/drawing/2014/main" id="{E423C908-46E2-4FC5-BA32-E7DC98BAFD3D}"/>
              </a:ext>
            </a:extLst>
          </p:cNvPr>
          <p:cNvSpPr txBox="1">
            <a:spLocks/>
          </p:cNvSpPr>
          <p:nvPr/>
        </p:nvSpPr>
        <p:spPr>
          <a:xfrm>
            <a:off x="369311" y="286602"/>
            <a:ext cx="5994578" cy="1190505"/>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Model Comparison of </a:t>
            </a:r>
          </a:p>
          <a:p>
            <a:r>
              <a:rPr lang="en-US" dirty="0"/>
              <a:t>Simple Linear Models</a:t>
            </a: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235367" y="1778716"/>
            <a:ext cx="5096288" cy="1878884"/>
          </a:xfrm>
          <a:prstGeom prst="rect">
            <a:avLst/>
          </a:prstGeom>
        </p:spPr>
        <p:txBody>
          <a:bodyPr>
            <a:normAutofit fontScale="92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200" dirty="0"/>
              <a:t>As there is a very high correlation between presidential, congressional, and Supreme Court approval ratings, cross validation was also performed on simple linear regression models that only included one of the approval rating variables.</a:t>
            </a:r>
          </a:p>
          <a:p>
            <a:endParaRPr lang="en-US" dirty="0"/>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Nicole Levin</a:t>
            </a:r>
          </a:p>
        </p:txBody>
      </p:sp>
      <p:sp>
        <p:nvSpPr>
          <p:cNvPr id="9" name="Text Placeholder 2">
            <a:extLst>
              <a:ext uri="{FF2B5EF4-FFF2-40B4-BE49-F238E27FC236}">
                <a16:creationId xmlns:a16="http://schemas.microsoft.com/office/drawing/2014/main" id="{58BFBE24-032A-4727-A704-A46706CDFAFB}"/>
              </a:ext>
            </a:extLst>
          </p:cNvPr>
          <p:cNvSpPr txBox="1">
            <a:spLocks/>
          </p:cNvSpPr>
          <p:nvPr/>
        </p:nvSpPr>
        <p:spPr>
          <a:xfrm>
            <a:off x="6258080" y="4277000"/>
            <a:ext cx="5812002" cy="1970749"/>
          </a:xfrm>
          <a:prstGeom prst="rect">
            <a:avLst/>
          </a:prstGeom>
        </p:spPr>
        <p:txBody>
          <a:bodyPr>
            <a:normAutofit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000" dirty="0"/>
              <a:t>Of the models based on only one approval rating, the Congressional approval rating model shows the best fit. The model including all three ratings shows the lowest MSE, but there is not much difference </a:t>
            </a:r>
            <a:r>
              <a:rPr lang="en-US" dirty="0"/>
              <a:t>between </a:t>
            </a:r>
            <a:r>
              <a:rPr lang="en-US"/>
              <a:t>the full </a:t>
            </a:r>
            <a:r>
              <a:rPr lang="en-US" dirty="0"/>
              <a:t>model and the model with only Congressional approval included.</a:t>
            </a:r>
            <a:endParaRPr lang="en-US" sz="2000" dirty="0"/>
          </a:p>
        </p:txBody>
      </p:sp>
      <p:graphicFrame>
        <p:nvGraphicFramePr>
          <p:cNvPr id="11" name="Table 10">
            <a:extLst>
              <a:ext uri="{FF2B5EF4-FFF2-40B4-BE49-F238E27FC236}">
                <a16:creationId xmlns:a16="http://schemas.microsoft.com/office/drawing/2014/main" id="{D4892CEA-5DF7-452D-A496-B8838021CF5C}"/>
              </a:ext>
            </a:extLst>
          </p:cNvPr>
          <p:cNvGraphicFramePr>
            <a:graphicFrameLocks noGrp="1"/>
          </p:cNvGraphicFramePr>
          <p:nvPr>
            <p:extLst>
              <p:ext uri="{D42A27DB-BD31-4B8C-83A1-F6EECF244321}">
                <p14:modId xmlns:p14="http://schemas.microsoft.com/office/powerpoint/2010/main" val="592871709"/>
              </p:ext>
            </p:extLst>
          </p:nvPr>
        </p:nvGraphicFramePr>
        <p:xfrm>
          <a:off x="121918" y="3825285"/>
          <a:ext cx="6108025" cy="2291080"/>
        </p:xfrm>
        <a:graphic>
          <a:graphicData uri="http://schemas.openxmlformats.org/drawingml/2006/table">
            <a:tbl>
              <a:tblPr firstRow="1" bandRow="1">
                <a:tableStyleId>{5C22544A-7EE6-4342-B048-85BDC9FD1C3A}</a:tableStyleId>
              </a:tblPr>
              <a:tblGrid>
                <a:gridCol w="962145">
                  <a:extLst>
                    <a:ext uri="{9D8B030D-6E8A-4147-A177-3AD203B41FA5}">
                      <a16:colId xmlns:a16="http://schemas.microsoft.com/office/drawing/2014/main" val="3955291296"/>
                    </a:ext>
                  </a:extLst>
                </a:gridCol>
                <a:gridCol w="1126092">
                  <a:extLst>
                    <a:ext uri="{9D8B030D-6E8A-4147-A177-3AD203B41FA5}">
                      <a16:colId xmlns:a16="http://schemas.microsoft.com/office/drawing/2014/main" val="1700663519"/>
                    </a:ext>
                  </a:extLst>
                </a:gridCol>
                <a:gridCol w="1181669">
                  <a:extLst>
                    <a:ext uri="{9D8B030D-6E8A-4147-A177-3AD203B41FA5}">
                      <a16:colId xmlns:a16="http://schemas.microsoft.com/office/drawing/2014/main" val="4278666007"/>
                    </a:ext>
                  </a:extLst>
                </a:gridCol>
                <a:gridCol w="1376058">
                  <a:extLst>
                    <a:ext uri="{9D8B030D-6E8A-4147-A177-3AD203B41FA5}">
                      <a16:colId xmlns:a16="http://schemas.microsoft.com/office/drawing/2014/main" val="579338762"/>
                    </a:ext>
                  </a:extLst>
                </a:gridCol>
                <a:gridCol w="1462061">
                  <a:extLst>
                    <a:ext uri="{9D8B030D-6E8A-4147-A177-3AD203B41FA5}">
                      <a16:colId xmlns:a16="http://schemas.microsoft.com/office/drawing/2014/main" val="1705690833"/>
                    </a:ext>
                  </a:extLst>
                </a:gridCol>
              </a:tblGrid>
              <a:tr h="370840">
                <a:tc>
                  <a:txBody>
                    <a:bodyPr/>
                    <a:lstStyle/>
                    <a:p>
                      <a:endParaRPr lang="en-US" sz="1600" dirty="0"/>
                    </a:p>
                  </a:txBody>
                  <a:tcPr/>
                </a:tc>
                <a:tc>
                  <a:txBody>
                    <a:bodyPr/>
                    <a:lstStyle/>
                    <a:p>
                      <a:r>
                        <a:rPr lang="en-US" sz="1600" dirty="0"/>
                        <a:t>All Ratings Included</a:t>
                      </a:r>
                    </a:p>
                  </a:txBody>
                  <a:tcPr/>
                </a:tc>
                <a:tc>
                  <a:txBody>
                    <a:bodyPr/>
                    <a:lstStyle/>
                    <a:p>
                      <a:r>
                        <a:rPr lang="en-US" sz="1600" dirty="0"/>
                        <a:t>Presidential Approval</a:t>
                      </a:r>
                    </a:p>
                  </a:txBody>
                  <a:tcPr/>
                </a:tc>
                <a:tc>
                  <a:txBody>
                    <a:bodyPr/>
                    <a:lstStyle/>
                    <a:p>
                      <a:r>
                        <a:rPr lang="en-US" sz="1600" dirty="0"/>
                        <a:t>Congressional Approval</a:t>
                      </a:r>
                    </a:p>
                  </a:txBody>
                  <a:tcPr/>
                </a:tc>
                <a:tc>
                  <a:txBody>
                    <a:bodyPr/>
                    <a:lstStyle/>
                    <a:p>
                      <a:r>
                        <a:rPr lang="en-US" sz="1600" dirty="0"/>
                        <a:t>Supreme Court Approval</a:t>
                      </a:r>
                    </a:p>
                  </a:txBody>
                  <a:tcPr/>
                </a:tc>
                <a:extLst>
                  <a:ext uri="{0D108BD9-81ED-4DB2-BD59-A6C34878D82A}">
                    <a16:rowId xmlns:a16="http://schemas.microsoft.com/office/drawing/2014/main" val="3440720362"/>
                  </a:ext>
                </a:extLst>
              </a:tr>
              <a:tr h="299237">
                <a:tc>
                  <a:txBody>
                    <a:bodyPr/>
                    <a:lstStyle/>
                    <a:p>
                      <a:r>
                        <a:rPr lang="en-US" sz="1600" dirty="0"/>
                        <a:t>Bias</a:t>
                      </a:r>
                    </a:p>
                  </a:txBody>
                  <a:tcPr/>
                </a:tc>
                <a:tc>
                  <a:txBody>
                    <a:bodyPr/>
                    <a:lstStyle/>
                    <a:p>
                      <a:r>
                        <a:rPr lang="en-US" sz="1600" dirty="0"/>
                        <a:t>-1.18</a:t>
                      </a:r>
                    </a:p>
                  </a:txBody>
                  <a:tcPr/>
                </a:tc>
                <a:tc>
                  <a:txBody>
                    <a:bodyPr/>
                    <a:lstStyle/>
                    <a:p>
                      <a:r>
                        <a:rPr lang="en-US" sz="1600" dirty="0"/>
                        <a:t>-1.43</a:t>
                      </a:r>
                    </a:p>
                  </a:txBody>
                  <a:tcPr/>
                </a:tc>
                <a:tc>
                  <a:txBody>
                    <a:bodyPr/>
                    <a:lstStyle/>
                    <a:p>
                      <a:r>
                        <a:rPr lang="en-US" sz="1600" dirty="0"/>
                        <a:t>-1.42</a:t>
                      </a:r>
                    </a:p>
                  </a:txBody>
                  <a:tcPr/>
                </a:tc>
                <a:tc>
                  <a:txBody>
                    <a:bodyPr/>
                    <a:lstStyle/>
                    <a:p>
                      <a:r>
                        <a:rPr lang="en-US" sz="1600" dirty="0"/>
                        <a:t>-1.29</a:t>
                      </a:r>
                    </a:p>
                  </a:txBody>
                  <a:tcPr/>
                </a:tc>
                <a:extLst>
                  <a:ext uri="{0D108BD9-81ED-4DB2-BD59-A6C34878D82A}">
                    <a16:rowId xmlns:a16="http://schemas.microsoft.com/office/drawing/2014/main" val="3619003405"/>
                  </a:ext>
                </a:extLst>
              </a:tr>
              <a:tr h="303927">
                <a:tc>
                  <a:txBody>
                    <a:bodyPr/>
                    <a:lstStyle/>
                    <a:p>
                      <a:r>
                        <a:rPr lang="en-US" sz="1600" dirty="0"/>
                        <a:t>MSE</a:t>
                      </a:r>
                    </a:p>
                  </a:txBody>
                  <a:tcPr/>
                </a:tc>
                <a:tc>
                  <a:txBody>
                    <a:bodyPr/>
                    <a:lstStyle/>
                    <a:p>
                      <a:r>
                        <a:rPr lang="en-US" sz="1600" dirty="0"/>
                        <a:t>529.98</a:t>
                      </a:r>
                    </a:p>
                  </a:txBody>
                  <a:tcPr/>
                </a:tc>
                <a:tc>
                  <a:txBody>
                    <a:bodyPr/>
                    <a:lstStyle/>
                    <a:p>
                      <a:r>
                        <a:rPr lang="en-US" sz="1600" dirty="0"/>
                        <a:t>569.94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540.53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603.58</a:t>
                      </a:r>
                    </a:p>
                  </a:txBody>
                  <a:tcPr/>
                </a:tc>
                <a:extLst>
                  <a:ext uri="{0D108BD9-81ED-4DB2-BD59-A6C34878D82A}">
                    <a16:rowId xmlns:a16="http://schemas.microsoft.com/office/drawing/2014/main" val="1687415174"/>
                  </a:ext>
                </a:extLst>
              </a:tr>
              <a:tr h="294548">
                <a:tc>
                  <a:txBody>
                    <a:bodyPr/>
                    <a:lstStyle/>
                    <a:p>
                      <a:r>
                        <a:rPr lang="en-US" sz="1600" dirty="0"/>
                        <a:t>MAD</a:t>
                      </a:r>
                    </a:p>
                  </a:txBody>
                  <a:tcPr/>
                </a:tc>
                <a:tc>
                  <a:txBody>
                    <a:bodyPr/>
                    <a:lstStyle/>
                    <a:p>
                      <a:r>
                        <a:rPr lang="en-US" sz="1600" dirty="0"/>
                        <a:t>20.22</a:t>
                      </a:r>
                    </a:p>
                  </a:txBody>
                  <a:tcPr/>
                </a:tc>
                <a:tc>
                  <a:txBody>
                    <a:bodyPr/>
                    <a:lstStyle/>
                    <a:p>
                      <a:r>
                        <a:rPr lang="en-US" sz="1600" dirty="0"/>
                        <a:t>20.82</a:t>
                      </a:r>
                    </a:p>
                  </a:txBody>
                  <a:tcPr/>
                </a:tc>
                <a:tc>
                  <a:txBody>
                    <a:bodyPr/>
                    <a:lstStyle/>
                    <a:p>
                      <a:r>
                        <a:rPr lang="en-US" sz="1600" dirty="0"/>
                        <a:t>20.56</a:t>
                      </a:r>
                    </a:p>
                  </a:txBody>
                  <a:tcPr/>
                </a:tc>
                <a:tc>
                  <a:txBody>
                    <a:bodyPr/>
                    <a:lstStyle/>
                    <a:p>
                      <a:r>
                        <a:rPr lang="en-US" sz="1600" dirty="0"/>
                        <a:t>21.55</a:t>
                      </a:r>
                    </a:p>
                  </a:txBody>
                  <a:tcPr/>
                </a:tc>
                <a:extLst>
                  <a:ext uri="{0D108BD9-81ED-4DB2-BD59-A6C34878D82A}">
                    <a16:rowId xmlns:a16="http://schemas.microsoft.com/office/drawing/2014/main" val="2031171866"/>
                  </a:ext>
                </a:extLst>
              </a:tr>
              <a:tr h="313305">
                <a:tc>
                  <a:txBody>
                    <a:bodyPr/>
                    <a:lstStyle/>
                    <a:p>
                      <a:r>
                        <a:rPr lang="en-US" sz="1600" dirty="0"/>
                        <a:t>Coverage</a:t>
                      </a:r>
                    </a:p>
                  </a:txBody>
                  <a:tcPr/>
                </a:tc>
                <a:tc>
                  <a:txBody>
                    <a:bodyPr/>
                    <a:lstStyle/>
                    <a:p>
                      <a:r>
                        <a:rPr lang="en-US" sz="1600" dirty="0"/>
                        <a:t>1.00</a:t>
                      </a:r>
                    </a:p>
                  </a:txBody>
                  <a:tcPr/>
                </a:tc>
                <a:tc>
                  <a:txBody>
                    <a:bodyPr/>
                    <a:lstStyle/>
                    <a:p>
                      <a:r>
                        <a:rPr lang="en-US" sz="1600" dirty="0"/>
                        <a:t>1.00</a:t>
                      </a:r>
                    </a:p>
                  </a:txBody>
                  <a:tcPr/>
                </a:tc>
                <a:tc>
                  <a:txBody>
                    <a:bodyPr/>
                    <a:lstStyle/>
                    <a:p>
                      <a:r>
                        <a:rPr lang="en-US" sz="1600" dirty="0"/>
                        <a:t>1.00</a:t>
                      </a:r>
                    </a:p>
                  </a:txBody>
                  <a:tcPr/>
                </a:tc>
                <a:tc>
                  <a:txBody>
                    <a:bodyPr/>
                    <a:lstStyle/>
                    <a:p>
                      <a:r>
                        <a:rPr lang="en-US" sz="1600" dirty="0"/>
                        <a:t>1.00</a:t>
                      </a:r>
                    </a:p>
                  </a:txBody>
                  <a:tcPr/>
                </a:tc>
                <a:extLst>
                  <a:ext uri="{0D108BD9-81ED-4DB2-BD59-A6C34878D82A}">
                    <a16:rowId xmlns:a16="http://schemas.microsoft.com/office/drawing/2014/main" val="3353343398"/>
                  </a:ext>
                </a:extLst>
              </a:tr>
              <a:tr h="370840">
                <a:tc>
                  <a:txBody>
                    <a:bodyPr/>
                    <a:lstStyle/>
                    <a:p>
                      <a:r>
                        <a:rPr lang="en-US" sz="1600" dirty="0"/>
                        <a:t>Width</a:t>
                      </a:r>
                    </a:p>
                  </a:txBody>
                  <a:tcPr/>
                </a:tc>
                <a:tc>
                  <a:txBody>
                    <a:bodyPr/>
                    <a:lstStyle/>
                    <a:p>
                      <a:r>
                        <a:rPr lang="en-US" sz="1600" dirty="0"/>
                        <a:t>102.73</a:t>
                      </a:r>
                    </a:p>
                  </a:txBody>
                  <a:tcPr/>
                </a:tc>
                <a:tc>
                  <a:txBody>
                    <a:bodyPr/>
                    <a:lstStyle/>
                    <a:p>
                      <a:r>
                        <a:rPr lang="en-US" sz="1600" dirty="0"/>
                        <a:t>105.72</a:t>
                      </a:r>
                    </a:p>
                  </a:txBody>
                  <a:tcPr/>
                </a:tc>
                <a:tc>
                  <a:txBody>
                    <a:bodyPr/>
                    <a:lstStyle/>
                    <a:p>
                      <a:r>
                        <a:rPr lang="en-US" sz="1600" dirty="0"/>
                        <a:t>103.03</a:t>
                      </a:r>
                    </a:p>
                  </a:txBody>
                  <a:tcPr/>
                </a:tc>
                <a:tc>
                  <a:txBody>
                    <a:bodyPr/>
                    <a:lstStyle/>
                    <a:p>
                      <a:r>
                        <a:rPr lang="en-US" sz="1600" dirty="0"/>
                        <a:t>108.16</a:t>
                      </a:r>
                    </a:p>
                  </a:txBody>
                  <a:tcPr/>
                </a:tc>
                <a:extLst>
                  <a:ext uri="{0D108BD9-81ED-4DB2-BD59-A6C34878D82A}">
                    <a16:rowId xmlns:a16="http://schemas.microsoft.com/office/drawing/2014/main" val="2672724523"/>
                  </a:ext>
                </a:extLst>
              </a:tr>
            </a:tbl>
          </a:graphicData>
        </a:graphic>
      </p:graphicFrame>
      <p:pic>
        <p:nvPicPr>
          <p:cNvPr id="18" name="Audio 17">
            <a:hlinkClick r:id="" action="ppaction://media"/>
            <a:extLst>
              <a:ext uri="{FF2B5EF4-FFF2-40B4-BE49-F238E27FC236}">
                <a16:creationId xmlns:a16="http://schemas.microsoft.com/office/drawing/2014/main" id="{91B9058E-E84B-441F-BF71-693ECFBE9C7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9547522"/>
      </p:ext>
    </p:extLst>
  </p:cSld>
  <p:clrMapOvr>
    <a:masterClrMapping/>
  </p:clrMapOvr>
  <mc:AlternateContent xmlns:mc="http://schemas.openxmlformats.org/markup-compatibility/2006" xmlns:p14="http://schemas.microsoft.com/office/powerpoint/2010/main">
    <mc:Choice Requires="p14">
      <p:transition spd="slow" p14:dur="2000" advTm="55698"/>
    </mc:Choice>
    <mc:Fallback xmlns="">
      <p:transition spd="slow" advTm="55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423C908-46E2-4FC5-BA32-E7DC98BAFD3D}"/>
              </a:ext>
            </a:extLst>
          </p:cNvPr>
          <p:cNvSpPr txBox="1">
            <a:spLocks/>
          </p:cNvSpPr>
          <p:nvPr/>
        </p:nvSpPr>
        <p:spPr>
          <a:xfrm>
            <a:off x="369310" y="286603"/>
            <a:ext cx="11590562" cy="739418"/>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sz="4400" dirty="0"/>
              <a:t>Posterior Predictive Checks</a:t>
            </a: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369310" y="1099629"/>
            <a:ext cx="11419416" cy="1151201"/>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Posterior predictive checks of the mean and maximum were used to test how well the Simple Linear Regression model fits the dataset. As can be seen below, the observed mean and maximum are well captured by the model estimates, but the range in the histograms is large.</a:t>
            </a:r>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Nicole Levin</a:t>
            </a:r>
          </a:p>
        </p:txBody>
      </p:sp>
      <p:pic>
        <p:nvPicPr>
          <p:cNvPr id="2" name="Picture 1">
            <a:extLst>
              <a:ext uri="{FF2B5EF4-FFF2-40B4-BE49-F238E27FC236}">
                <a16:creationId xmlns:a16="http://schemas.microsoft.com/office/drawing/2014/main" id="{46EC5AF1-BF0F-4BBC-A32D-9A265FF39B5E}"/>
              </a:ext>
            </a:extLst>
          </p:cNvPr>
          <p:cNvPicPr>
            <a:picLocks noChangeAspect="1"/>
          </p:cNvPicPr>
          <p:nvPr/>
        </p:nvPicPr>
        <p:blipFill>
          <a:blip r:embed="rId5"/>
          <a:stretch>
            <a:fillRect/>
          </a:stretch>
        </p:blipFill>
        <p:spPr>
          <a:xfrm>
            <a:off x="229557" y="2250830"/>
            <a:ext cx="6217014" cy="3840480"/>
          </a:xfrm>
          <a:prstGeom prst="rect">
            <a:avLst/>
          </a:prstGeom>
        </p:spPr>
      </p:pic>
      <p:pic>
        <p:nvPicPr>
          <p:cNvPr id="3" name="Picture 2">
            <a:extLst>
              <a:ext uri="{FF2B5EF4-FFF2-40B4-BE49-F238E27FC236}">
                <a16:creationId xmlns:a16="http://schemas.microsoft.com/office/drawing/2014/main" id="{5B024D8C-0AAA-4B70-8A83-BD23962D602D}"/>
              </a:ext>
            </a:extLst>
          </p:cNvPr>
          <p:cNvPicPr>
            <a:picLocks noChangeAspect="1"/>
          </p:cNvPicPr>
          <p:nvPr/>
        </p:nvPicPr>
        <p:blipFill>
          <a:blip r:embed="rId6"/>
          <a:stretch>
            <a:fillRect/>
          </a:stretch>
        </p:blipFill>
        <p:spPr>
          <a:xfrm>
            <a:off x="5915318" y="2250830"/>
            <a:ext cx="6217014" cy="3840480"/>
          </a:xfrm>
          <a:prstGeom prst="rect">
            <a:avLst/>
          </a:prstGeom>
        </p:spPr>
      </p:pic>
      <p:pic>
        <p:nvPicPr>
          <p:cNvPr id="11" name="Audio 10">
            <a:hlinkClick r:id="" action="ppaction://media"/>
            <a:extLst>
              <a:ext uri="{FF2B5EF4-FFF2-40B4-BE49-F238E27FC236}">
                <a16:creationId xmlns:a16="http://schemas.microsoft.com/office/drawing/2014/main" id="{25BA28E8-3B50-472C-B227-F345ADF39B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22216598"/>
      </p:ext>
    </p:extLst>
  </p:cSld>
  <p:clrMapOvr>
    <a:masterClrMapping/>
  </p:clrMapOvr>
  <mc:AlternateContent xmlns:mc="http://schemas.openxmlformats.org/markup-compatibility/2006" xmlns:p14="http://schemas.microsoft.com/office/powerpoint/2010/main">
    <mc:Choice Requires="p14">
      <p:transition spd="slow" p14:dur="2000" advTm="31945"/>
    </mc:Choice>
    <mc:Fallback xmlns="">
      <p:transition spd="slow" advTm="31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a:extLst>
              <a:ext uri="{FF2B5EF4-FFF2-40B4-BE49-F238E27FC236}">
                <a16:creationId xmlns:a16="http://schemas.microsoft.com/office/drawing/2014/main" id="{E423C908-46E2-4FC5-BA32-E7DC98BAFD3D}"/>
              </a:ext>
            </a:extLst>
          </p:cNvPr>
          <p:cNvSpPr txBox="1">
            <a:spLocks/>
          </p:cNvSpPr>
          <p:nvPr/>
        </p:nvSpPr>
        <p:spPr>
          <a:xfrm>
            <a:off x="492370" y="516836"/>
            <a:ext cx="3084844" cy="196108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pPr>
              <a:spcAft>
                <a:spcPts val="600"/>
              </a:spcAft>
            </a:pPr>
            <a:r>
              <a:rPr lang="en-US" sz="4000">
                <a:solidFill>
                  <a:srgbClr val="FFFFFF"/>
                </a:solidFill>
              </a:rPr>
              <a:t>Implications</a:t>
            </a:r>
          </a:p>
        </p:txBody>
      </p:sp>
      <p:cxnSp>
        <p:nvCxnSpPr>
          <p:cNvPr id="19" name="Straight Connector 18">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8056387-496A-400B-BC74-058CECAC7FA3}"/>
              </a:ext>
            </a:extLst>
          </p:cNvPr>
          <p:cNvSpPr txBox="1"/>
          <p:nvPr/>
        </p:nvSpPr>
        <p:spPr>
          <a:xfrm>
            <a:off x="571752" y="2799654"/>
            <a:ext cx="3005462" cy="3189665"/>
          </a:xfrm>
          <a:prstGeom prst="rect">
            <a:avLst/>
          </a:prstGeom>
        </p:spPr>
        <p:txBody>
          <a:bodyPr vert="horz" lIns="0" tIns="45720" rIns="0" bIns="45720" rtlCol="0">
            <a:normAutofit lnSpcReduction="10000"/>
          </a:bodyPr>
          <a:lstStyle/>
          <a:p>
            <a:pPr marL="285750" indent="-285750">
              <a:spcAft>
                <a:spcPts val="600"/>
              </a:spcAft>
              <a:buFont typeface="Calibri" panose="020F0502020204030204" pitchFamily="34" charset="0"/>
              <a:buChar char="•"/>
            </a:pPr>
            <a:r>
              <a:rPr lang="en-US" dirty="0">
                <a:solidFill>
                  <a:srgbClr val="FFFFFF"/>
                </a:solidFill>
              </a:rPr>
              <a:t>Approval ratings between branches is highly correlated</a:t>
            </a:r>
          </a:p>
          <a:p>
            <a:pPr marL="285750" indent="-285750">
              <a:spcAft>
                <a:spcPts val="600"/>
              </a:spcAft>
              <a:buFont typeface="Calibri" panose="020F0502020204030204" pitchFamily="34" charset="0"/>
              <a:buChar char="•"/>
            </a:pPr>
            <a:r>
              <a:rPr lang="en-US" dirty="0">
                <a:solidFill>
                  <a:srgbClr val="FFFFFF"/>
                </a:solidFill>
              </a:rPr>
              <a:t>Overlap of credible intervals for coefficients suggest no credible difference between effect of variables</a:t>
            </a:r>
          </a:p>
          <a:p>
            <a:pPr marL="285750" indent="-285750">
              <a:spcAft>
                <a:spcPts val="600"/>
              </a:spcAft>
              <a:buFont typeface="Calibri" panose="020F0502020204030204" pitchFamily="34" charset="0"/>
              <a:buChar char="•"/>
            </a:pPr>
            <a:r>
              <a:rPr lang="en-US" dirty="0">
                <a:solidFill>
                  <a:srgbClr val="FFFFFF"/>
                </a:solidFill>
              </a:rPr>
              <a:t>Parsimony and comparative performance justify the use of a single variable model</a:t>
            </a:r>
          </a:p>
          <a:p>
            <a:pPr marL="285750" indent="-285750">
              <a:spcAft>
                <a:spcPts val="600"/>
              </a:spcAft>
              <a:buFont typeface="Calibri" panose="020F0502020204030204" pitchFamily="34" charset="0"/>
              <a:buChar char="•"/>
            </a:pPr>
            <a:r>
              <a:rPr lang="en-US" dirty="0">
                <a:solidFill>
                  <a:srgbClr val="FFFFFF"/>
                </a:solidFill>
              </a:rPr>
              <a:t>Actual results vary widely from the model predictions.</a:t>
            </a:r>
          </a:p>
        </p:txBody>
      </p:sp>
      <p:pic>
        <p:nvPicPr>
          <p:cNvPr id="2" name="Picture 1">
            <a:extLst>
              <a:ext uri="{FF2B5EF4-FFF2-40B4-BE49-F238E27FC236}">
                <a16:creationId xmlns:a16="http://schemas.microsoft.com/office/drawing/2014/main" id="{46EC5AF1-BF0F-4BBC-A32D-9A265FF39B5E}"/>
              </a:ext>
            </a:extLst>
          </p:cNvPr>
          <p:cNvPicPr>
            <a:picLocks noChangeAspect="1"/>
          </p:cNvPicPr>
          <p:nvPr/>
        </p:nvPicPr>
        <p:blipFill>
          <a:blip r:embed="rId5"/>
          <a:stretch/>
        </p:blipFill>
        <p:spPr>
          <a:xfrm>
            <a:off x="4742017" y="917319"/>
            <a:ext cx="6798082" cy="5023361"/>
          </a:xfrm>
          <a:prstGeom prst="rect">
            <a:avLst/>
          </a:prstGeom>
        </p:spPr>
      </p:pic>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369311" y="1099629"/>
            <a:ext cx="4466850" cy="4630611"/>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p>
        </p:txBody>
      </p:sp>
      <p:pic>
        <p:nvPicPr>
          <p:cNvPr id="3" name="Audio 2">
            <a:hlinkClick r:id="" action="ppaction://media"/>
            <a:extLst>
              <a:ext uri="{FF2B5EF4-FFF2-40B4-BE49-F238E27FC236}">
                <a16:creationId xmlns:a16="http://schemas.microsoft.com/office/drawing/2014/main" id="{F67D7B5B-B0E4-405D-A82F-03417F7C83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54259288"/>
      </p:ext>
    </p:extLst>
  </p:cSld>
  <p:clrMapOvr>
    <a:masterClrMapping/>
  </p:clrMapOvr>
  <mc:AlternateContent xmlns:mc="http://schemas.openxmlformats.org/markup-compatibility/2006" xmlns:p14="http://schemas.microsoft.com/office/powerpoint/2010/main">
    <mc:Choice Requires="p14">
      <p:transition spd="slow" p14:dur="2000" advTm="27151"/>
    </mc:Choice>
    <mc:Fallback xmlns="">
      <p:transition spd="slow" advTm="271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5" name="Straight Connector 2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a:extLst>
              <a:ext uri="{FF2B5EF4-FFF2-40B4-BE49-F238E27FC236}">
                <a16:creationId xmlns:a16="http://schemas.microsoft.com/office/drawing/2014/main" id="{E423C908-46E2-4FC5-BA32-E7DC98BAFD3D}"/>
              </a:ext>
            </a:extLst>
          </p:cNvPr>
          <p:cNvSpPr txBox="1">
            <a:spLocks/>
          </p:cNvSpPr>
          <p:nvPr/>
        </p:nvSpPr>
        <p:spPr>
          <a:xfrm>
            <a:off x="5116783" y="516835"/>
            <a:ext cx="5977937" cy="166650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pPr>
              <a:spcAft>
                <a:spcPts val="600"/>
              </a:spcAft>
            </a:pPr>
            <a:r>
              <a:rPr lang="en-US" sz="4000">
                <a:solidFill>
                  <a:srgbClr val="FFFFFF"/>
                </a:solidFill>
              </a:rPr>
              <a:t>Further Questions</a:t>
            </a:r>
          </a:p>
        </p:txBody>
      </p:sp>
      <p:pic>
        <p:nvPicPr>
          <p:cNvPr id="7" name="Picture 6" descr="A picture containing text&#10;&#10;Description automatically generated">
            <a:extLst>
              <a:ext uri="{FF2B5EF4-FFF2-40B4-BE49-F238E27FC236}">
                <a16:creationId xmlns:a16="http://schemas.microsoft.com/office/drawing/2014/main" id="{AA0B50B6-3729-4633-B9FB-A0341B8EEF32}"/>
              </a:ext>
            </a:extLst>
          </p:cNvPr>
          <p:cNvPicPr>
            <a:picLocks noChangeAspect="1"/>
          </p:cNvPicPr>
          <p:nvPr/>
        </p:nvPicPr>
        <p:blipFill rotWithShape="1">
          <a:blip r:embed="rId5"/>
          <a:srcRect l="46930" r="26691"/>
          <a:stretch/>
        </p:blipFill>
        <p:spPr>
          <a:xfrm>
            <a:off x="20" y="10"/>
            <a:ext cx="4580077" cy="6857990"/>
          </a:xfrm>
          <a:prstGeom prst="rect">
            <a:avLst/>
          </a:prstGeom>
        </p:spPr>
      </p:pic>
      <p:cxnSp>
        <p:nvCxnSpPr>
          <p:cNvPr id="29" name="Straight Connector 28">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8056387-496A-400B-BC74-058CECAC7FA3}"/>
              </a:ext>
            </a:extLst>
          </p:cNvPr>
          <p:cNvSpPr txBox="1"/>
          <p:nvPr/>
        </p:nvSpPr>
        <p:spPr>
          <a:xfrm>
            <a:off x="5116784" y="2546224"/>
            <a:ext cx="5977938" cy="3342747"/>
          </a:xfrm>
          <a:prstGeom prst="rect">
            <a:avLst/>
          </a:prstGeom>
        </p:spPr>
        <p:txBody>
          <a:bodyPr vert="horz" lIns="0" tIns="45720" rIns="0" bIns="45720" rtlCol="0">
            <a:normAutofit/>
          </a:bodyPr>
          <a:lstStyle/>
          <a:p>
            <a:pPr marL="285750" indent="-285750">
              <a:spcAft>
                <a:spcPts val="600"/>
              </a:spcAft>
              <a:buFont typeface="Calibri" panose="020F0502020204030204" pitchFamily="34" charset="0"/>
              <a:buChar char="•"/>
            </a:pPr>
            <a:r>
              <a:rPr lang="en-US" dirty="0">
                <a:solidFill>
                  <a:srgbClr val="FFFFFF"/>
                </a:solidFill>
              </a:rPr>
              <a:t>Could the use of threshold values model this better?</a:t>
            </a:r>
          </a:p>
          <a:p>
            <a:pPr marL="285750" indent="-285750">
              <a:spcAft>
                <a:spcPts val="600"/>
              </a:spcAft>
              <a:buFont typeface="Calibri" panose="020F0502020204030204" pitchFamily="34" charset="0"/>
              <a:buChar char="•"/>
            </a:pPr>
            <a:r>
              <a:rPr lang="en-US" dirty="0">
                <a:solidFill>
                  <a:srgbClr val="FFFFFF"/>
                </a:solidFill>
              </a:rPr>
              <a:t>Would economic, international, and social trends model this phenomenon better?  </a:t>
            </a:r>
          </a:p>
          <a:p>
            <a:pPr marL="285750" indent="-285750">
              <a:spcAft>
                <a:spcPts val="600"/>
              </a:spcAft>
              <a:buFont typeface="Calibri" panose="020F0502020204030204" pitchFamily="34" charset="0"/>
              <a:buChar char="•"/>
            </a:pPr>
            <a:r>
              <a:rPr lang="en-US" dirty="0">
                <a:solidFill>
                  <a:srgbClr val="FFFFFF"/>
                </a:solidFill>
              </a:rPr>
              <a:t>What, if anything, helps break the correlation between the approval ratings of the different branches? Why are these ratings so highly correlated? </a:t>
            </a:r>
          </a:p>
          <a:p>
            <a:pPr marL="285750" indent="-285750">
              <a:spcAft>
                <a:spcPts val="600"/>
              </a:spcAft>
              <a:buFont typeface="Calibri" panose="020F0502020204030204" pitchFamily="34" charset="0"/>
              <a:buChar char="•"/>
            </a:pPr>
            <a:endParaRPr lang="en-US" dirty="0">
              <a:solidFill>
                <a:srgbClr val="FFFFFF"/>
              </a:solidFill>
            </a:endParaRPr>
          </a:p>
          <a:p>
            <a:pPr marL="285750" indent="-285750">
              <a:spcAft>
                <a:spcPts val="600"/>
              </a:spcAft>
              <a:buFont typeface="Calibri" panose="020F0502020204030204" pitchFamily="34" charset="0"/>
              <a:buChar char="•"/>
            </a:pPr>
            <a:endParaRPr lang="en-US" dirty="0">
              <a:solidFill>
                <a:srgbClr val="FFFFFF"/>
              </a:solidFill>
            </a:endParaRP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369311" y="1099629"/>
            <a:ext cx="4466850" cy="4630611"/>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en-US" dirty="0"/>
          </a:p>
        </p:txBody>
      </p:sp>
      <p:pic>
        <p:nvPicPr>
          <p:cNvPr id="9" name="Audio 8">
            <a:hlinkClick r:id="" action="ppaction://media"/>
            <a:extLst>
              <a:ext uri="{FF2B5EF4-FFF2-40B4-BE49-F238E27FC236}">
                <a16:creationId xmlns:a16="http://schemas.microsoft.com/office/drawing/2014/main" id="{83B27CAC-7CFB-4463-BE0B-9AC21DB200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598625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4120"/>
    </mc:Choice>
    <mc:Fallback xmlns="">
      <p:transition spd="slow" advTm="34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186C6-A41B-4D93-8F6F-9962B26A18D4}"/>
              </a:ext>
            </a:extLst>
          </p:cNvPr>
          <p:cNvSpPr txBox="1">
            <a:spLocks/>
          </p:cNvSpPr>
          <p:nvPr/>
        </p:nvSpPr>
        <p:spPr>
          <a:xfrm>
            <a:off x="92551" y="0"/>
            <a:ext cx="12006898" cy="2611054"/>
          </a:xfrm>
          <a:prstGeom prst="rect">
            <a:avLst/>
          </a:prstGeom>
          <a:solidFill>
            <a:schemeClr val="bg1"/>
          </a:solidFill>
        </p:spPr>
        <p:txBody>
          <a:bodyPr vert="horz" lIns="91440" tIns="45720" rIns="91440" bIns="45720" rtlCol="0" anchor="t">
            <a:normAutofit fontScale="92500" lnSpcReduction="10000"/>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pPr algn="ctr"/>
            <a:br>
              <a:rPr lang="en-US" sz="2400" dirty="0">
                <a:solidFill>
                  <a:schemeClr val="tx1">
                    <a:lumMod val="85000"/>
                    <a:lumOff val="15000"/>
                  </a:schemeClr>
                </a:solidFill>
              </a:rPr>
            </a:br>
            <a:r>
              <a:rPr lang="en-US" sz="2400" b="1" dirty="0">
                <a:solidFill>
                  <a:schemeClr val="tx1">
                    <a:lumMod val="85000"/>
                    <a:lumOff val="15000"/>
                  </a:schemeClr>
                </a:solidFill>
              </a:rPr>
              <a:t>Motivation:</a:t>
            </a:r>
            <a:r>
              <a:rPr lang="en-US" sz="2400" dirty="0">
                <a:solidFill>
                  <a:schemeClr val="tx1">
                    <a:lumMod val="85000"/>
                    <a:lumOff val="15000"/>
                  </a:schemeClr>
                </a:solidFill>
              </a:rPr>
              <a:t> </a:t>
            </a:r>
            <a:br>
              <a:rPr lang="en-US" sz="2400" dirty="0">
                <a:solidFill>
                  <a:schemeClr val="tx1">
                    <a:lumMod val="85000"/>
                    <a:lumOff val="15000"/>
                  </a:schemeClr>
                </a:solidFill>
              </a:rPr>
            </a:br>
            <a:br>
              <a:rPr lang="en-US" sz="2400" dirty="0">
                <a:solidFill>
                  <a:schemeClr val="tx1">
                    <a:lumMod val="85000"/>
                    <a:lumOff val="15000"/>
                  </a:schemeClr>
                </a:solidFill>
              </a:rPr>
            </a:br>
            <a:r>
              <a:rPr lang="en-US" sz="2400" dirty="0">
                <a:solidFill>
                  <a:schemeClr val="tx1">
                    <a:lumMod val="85000"/>
                    <a:lumOff val="15000"/>
                  </a:schemeClr>
                </a:solidFill>
              </a:rPr>
              <a:t>Midterm elections usually result in a net Congressional seat loss for the sitting president’s party. </a:t>
            </a:r>
            <a:br>
              <a:rPr lang="en-US" sz="2400" dirty="0">
                <a:solidFill>
                  <a:schemeClr val="tx1">
                    <a:lumMod val="85000"/>
                    <a:lumOff val="15000"/>
                  </a:schemeClr>
                </a:solidFill>
              </a:rPr>
            </a:br>
            <a:br>
              <a:rPr lang="en-US" sz="2400" dirty="0">
                <a:solidFill>
                  <a:schemeClr val="tx1">
                    <a:lumMod val="85000"/>
                    <a:lumOff val="15000"/>
                  </a:schemeClr>
                </a:solidFill>
              </a:rPr>
            </a:br>
            <a:r>
              <a:rPr lang="en-US" sz="2400" dirty="0">
                <a:solidFill>
                  <a:schemeClr val="tx1">
                    <a:lumMod val="85000"/>
                    <a:lumOff val="15000"/>
                  </a:schemeClr>
                </a:solidFill>
              </a:rPr>
              <a:t>Gallup has observed that this loss tends to be much larger when the sitting president’s approval rating is below 50%. </a:t>
            </a:r>
            <a:br>
              <a:rPr lang="en-US" sz="2400" dirty="0">
                <a:solidFill>
                  <a:schemeClr val="tx1">
                    <a:lumMod val="85000"/>
                    <a:lumOff val="15000"/>
                  </a:schemeClr>
                </a:solidFill>
              </a:rPr>
            </a:br>
            <a:br>
              <a:rPr lang="en-US" sz="2400" dirty="0">
                <a:solidFill>
                  <a:schemeClr val="tx1">
                    <a:lumMod val="85000"/>
                    <a:lumOff val="15000"/>
                  </a:schemeClr>
                </a:solidFill>
              </a:rPr>
            </a:br>
            <a:r>
              <a:rPr lang="en-US" sz="2400" dirty="0">
                <a:solidFill>
                  <a:schemeClr val="tx1">
                    <a:lumMod val="85000"/>
                    <a:lumOff val="15000"/>
                  </a:schemeClr>
                </a:solidFill>
              </a:rPr>
              <a:t>We wonder about the strength of presidential approval as an indicator compared to the approval ratings of the other branches of government. </a:t>
            </a:r>
          </a:p>
        </p:txBody>
      </p:sp>
      <p:pic>
        <p:nvPicPr>
          <p:cNvPr id="4" name="Picture 3" descr="Chart, line chart&#10;&#10;Description automatically generated">
            <a:extLst>
              <a:ext uri="{FF2B5EF4-FFF2-40B4-BE49-F238E27FC236}">
                <a16:creationId xmlns:a16="http://schemas.microsoft.com/office/drawing/2014/main" id="{348EC40C-A9E4-44C8-A127-16DB7222E6C3}"/>
              </a:ext>
            </a:extLst>
          </p:cNvPr>
          <p:cNvPicPr>
            <a:picLocks noChangeAspect="1"/>
          </p:cNvPicPr>
          <p:nvPr/>
        </p:nvPicPr>
        <p:blipFill>
          <a:blip r:embed="rId5"/>
          <a:stretch>
            <a:fillRect/>
          </a:stretch>
        </p:blipFill>
        <p:spPr>
          <a:xfrm>
            <a:off x="151885" y="2597926"/>
            <a:ext cx="11888230" cy="3749365"/>
          </a:xfrm>
          <a:prstGeom prst="rect">
            <a:avLst/>
          </a:prstGeom>
        </p:spPr>
      </p:pic>
      <p:pic>
        <p:nvPicPr>
          <p:cNvPr id="5" name="Audio 4">
            <a:hlinkClick r:id="" action="ppaction://media"/>
            <a:extLst>
              <a:ext uri="{FF2B5EF4-FFF2-40B4-BE49-F238E27FC236}">
                <a16:creationId xmlns:a16="http://schemas.microsoft.com/office/drawing/2014/main" id="{C5488AA3-25EE-4A28-8C82-387FFDE066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35527079"/>
      </p:ext>
    </p:extLst>
  </p:cSld>
  <p:clrMapOvr>
    <a:masterClrMapping/>
  </p:clrMapOvr>
  <mc:AlternateContent xmlns:mc="http://schemas.openxmlformats.org/markup-compatibility/2006" xmlns:p14="http://schemas.microsoft.com/office/powerpoint/2010/main">
    <mc:Choice Requires="p14">
      <p:transition spd="slow" p14:dur="2000" advTm="40562"/>
    </mc:Choice>
    <mc:Fallback xmlns="">
      <p:transition spd="slow" advTm="40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29" name="Straight Connector 72">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030" name="Rectangle 74">
            <a:extLst>
              <a:ext uri="{FF2B5EF4-FFF2-40B4-BE49-F238E27FC236}">
                <a16:creationId xmlns:a16="http://schemas.microsoft.com/office/drawing/2014/main" id="{34461041-8413-4023-ABA7-9E499B0AD9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181633" y="4638549"/>
            <a:ext cx="9818390" cy="1029308"/>
          </a:xfrm>
        </p:spPr>
        <p:txBody>
          <a:bodyPr vert="horz" lIns="91440" tIns="45720" rIns="91440" bIns="45720" rtlCol="0" anchor="b">
            <a:noAutofit/>
          </a:bodyPr>
          <a:lstStyle/>
          <a:p>
            <a:pPr algn="r"/>
            <a:r>
              <a:rPr lang="en-US" sz="2000" dirty="0">
                <a:solidFill>
                  <a:schemeClr val="tx1">
                    <a:lumMod val="85000"/>
                    <a:lumOff val="15000"/>
                  </a:schemeClr>
                </a:solidFill>
              </a:rPr>
              <a:t>Data collected from news.gallup.com</a:t>
            </a:r>
          </a:p>
        </p:txBody>
      </p:sp>
      <p:pic>
        <p:nvPicPr>
          <p:cNvPr id="1026" name="Picture 2">
            <a:extLst>
              <a:ext uri="{FF2B5EF4-FFF2-40B4-BE49-F238E27FC236}">
                <a16:creationId xmlns:a16="http://schemas.microsoft.com/office/drawing/2014/main" id="{450C826A-8003-4D7D-9BB5-58580C4C58CB}"/>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03166" y="402020"/>
            <a:ext cx="7060872" cy="3840041"/>
          </a:xfrm>
          <a:prstGeom prst="rect">
            <a:avLst/>
          </a:prstGeom>
          <a:noFill/>
          <a:extLst>
            <a:ext uri="{909E8E84-426E-40DD-AFC4-6F175D3DCCD1}">
              <a14:hiddenFill xmlns:a14="http://schemas.microsoft.com/office/drawing/2010/main">
                <a:solidFill>
                  <a:srgbClr val="FFFFFF"/>
                </a:solidFill>
              </a14:hiddenFill>
            </a:ext>
          </a:extLst>
        </p:spPr>
      </p:pic>
      <p:cxnSp>
        <p:nvCxnSpPr>
          <p:cNvPr id="1031" name="Straight Connector 76">
            <a:extLst>
              <a:ext uri="{FF2B5EF4-FFF2-40B4-BE49-F238E27FC236}">
                <a16:creationId xmlns:a16="http://schemas.microsoft.com/office/drawing/2014/main" id="{F05BCF04-4702-43D0-BE8F-DBF6C2F651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5400" y="5569068"/>
            <a:ext cx="96012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32" name="Rectangle 78">
            <a:extLst>
              <a:ext uri="{FF2B5EF4-FFF2-40B4-BE49-F238E27FC236}">
                <a16:creationId xmlns:a16="http://schemas.microsoft.com/office/drawing/2014/main" id="{53B4A494-ED20-47DD-A927-05EA273B0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descr="Chart, scatter chart&#10;&#10;Description automatically generated">
            <a:extLst>
              <a:ext uri="{FF2B5EF4-FFF2-40B4-BE49-F238E27FC236}">
                <a16:creationId xmlns:a16="http://schemas.microsoft.com/office/drawing/2014/main" id="{6DC50DCA-7B95-4711-9D9F-C904528C4CE4}"/>
              </a:ext>
            </a:extLst>
          </p:cNvPr>
          <p:cNvPicPr>
            <a:picLocks noChangeAspect="1"/>
          </p:cNvPicPr>
          <p:nvPr/>
        </p:nvPicPr>
        <p:blipFill>
          <a:blip r:embed="rId7"/>
          <a:stretch>
            <a:fillRect/>
          </a:stretch>
        </p:blipFill>
        <p:spPr>
          <a:xfrm>
            <a:off x="7464038" y="813164"/>
            <a:ext cx="4640303" cy="3428897"/>
          </a:xfrm>
          <a:prstGeom prst="rect">
            <a:avLst/>
          </a:prstGeom>
        </p:spPr>
      </p:pic>
      <p:pic>
        <p:nvPicPr>
          <p:cNvPr id="3" name="Audio 2">
            <a:hlinkClick r:id="" action="ppaction://media"/>
            <a:extLst>
              <a:ext uri="{FF2B5EF4-FFF2-40B4-BE49-F238E27FC236}">
                <a16:creationId xmlns:a16="http://schemas.microsoft.com/office/drawing/2014/main" id="{BA4C78A2-7215-4760-B435-F0D0EA41F65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61638908"/>
      </p:ext>
    </p:extLst>
  </p:cSld>
  <p:clrMapOvr>
    <a:masterClrMapping/>
  </p:clrMapOvr>
  <mc:AlternateContent xmlns:mc="http://schemas.openxmlformats.org/markup-compatibility/2006" xmlns:p14="http://schemas.microsoft.com/office/powerpoint/2010/main">
    <mc:Choice Requires="p14">
      <p:transition spd="slow" p14:dur="2000" advTm="22923"/>
    </mc:Choice>
    <mc:Fallback xmlns="">
      <p:transition spd="slow" advTm="229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7" descr="Chart, bubble chart&#10;&#10;Description automatically generated">
            <a:extLst>
              <a:ext uri="{FF2B5EF4-FFF2-40B4-BE49-F238E27FC236}">
                <a16:creationId xmlns:a16="http://schemas.microsoft.com/office/drawing/2014/main" id="{E4CABB1F-C65E-4188-8D2F-40E59E88E4C8}"/>
              </a:ext>
            </a:extLst>
          </p:cNvPr>
          <p:cNvPicPr>
            <a:picLocks noChangeAspect="1"/>
          </p:cNvPicPr>
          <p:nvPr/>
        </p:nvPicPr>
        <p:blipFill>
          <a:blip r:embed="rId5"/>
          <a:stretch>
            <a:fillRect/>
          </a:stretch>
        </p:blipFill>
        <p:spPr>
          <a:xfrm>
            <a:off x="369310" y="2166152"/>
            <a:ext cx="5211249" cy="3933654"/>
          </a:xfrm>
          <a:prstGeom prst="rect">
            <a:avLst/>
          </a:prstGeom>
        </p:spPr>
      </p:pic>
      <p:pic>
        <p:nvPicPr>
          <p:cNvPr id="3" name="Content Placeholder 11" descr="Chart, scatter chart&#10;&#10;Description automatically generated">
            <a:extLst>
              <a:ext uri="{FF2B5EF4-FFF2-40B4-BE49-F238E27FC236}">
                <a16:creationId xmlns:a16="http://schemas.microsoft.com/office/drawing/2014/main" id="{5E7A7064-FAEC-408E-AAFE-A8E3853BAED8}"/>
              </a:ext>
            </a:extLst>
          </p:cNvPr>
          <p:cNvPicPr>
            <a:picLocks noChangeAspect="1"/>
          </p:cNvPicPr>
          <p:nvPr/>
        </p:nvPicPr>
        <p:blipFill>
          <a:blip r:embed="rId6"/>
          <a:stretch>
            <a:fillRect/>
          </a:stretch>
        </p:blipFill>
        <p:spPr>
          <a:xfrm>
            <a:off x="5797597" y="2531383"/>
            <a:ext cx="5483955" cy="3354512"/>
          </a:xfrm>
          <a:prstGeom prst="rect">
            <a:avLst/>
          </a:prstGeom>
        </p:spPr>
      </p:pic>
      <p:sp>
        <p:nvSpPr>
          <p:cNvPr id="4" name="Title 1">
            <a:extLst>
              <a:ext uri="{FF2B5EF4-FFF2-40B4-BE49-F238E27FC236}">
                <a16:creationId xmlns:a16="http://schemas.microsoft.com/office/drawing/2014/main" id="{E423C908-46E2-4FC5-BA32-E7DC98BAFD3D}"/>
              </a:ext>
            </a:extLst>
          </p:cNvPr>
          <p:cNvSpPr txBox="1">
            <a:spLocks/>
          </p:cNvSpPr>
          <p:nvPr/>
        </p:nvSpPr>
        <p:spPr>
          <a:xfrm>
            <a:off x="369310" y="286603"/>
            <a:ext cx="6954767" cy="739418"/>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Evaluating Variable Behavior</a:t>
            </a: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573496" y="1099630"/>
            <a:ext cx="5010557" cy="135814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There is a very high correlation between the approval ratings of all three branches of government. </a:t>
            </a:r>
          </a:p>
        </p:txBody>
      </p:sp>
      <p:sp>
        <p:nvSpPr>
          <p:cNvPr id="7" name="Text Placeholder 2">
            <a:extLst>
              <a:ext uri="{FF2B5EF4-FFF2-40B4-BE49-F238E27FC236}">
                <a16:creationId xmlns:a16="http://schemas.microsoft.com/office/drawing/2014/main" id="{FA360852-A516-4D04-B104-CBD54DB046D5}"/>
              </a:ext>
            </a:extLst>
          </p:cNvPr>
          <p:cNvSpPr txBox="1">
            <a:spLocks/>
          </p:cNvSpPr>
          <p:nvPr/>
        </p:nvSpPr>
        <p:spPr>
          <a:xfrm>
            <a:off x="6096000" y="1099630"/>
            <a:ext cx="5010557" cy="135814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US" sz="1600" dirty="0"/>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Darlene Agle</a:t>
            </a:r>
          </a:p>
        </p:txBody>
      </p:sp>
      <p:sp>
        <p:nvSpPr>
          <p:cNvPr id="9" name="Text Placeholder 2">
            <a:extLst>
              <a:ext uri="{FF2B5EF4-FFF2-40B4-BE49-F238E27FC236}">
                <a16:creationId xmlns:a16="http://schemas.microsoft.com/office/drawing/2014/main" id="{58BFBE24-032A-4727-A704-A46706CDFAFB}"/>
              </a:ext>
            </a:extLst>
          </p:cNvPr>
          <p:cNvSpPr txBox="1">
            <a:spLocks/>
          </p:cNvSpPr>
          <p:nvPr/>
        </p:nvSpPr>
        <p:spPr>
          <a:xfrm>
            <a:off x="6034295" y="1076055"/>
            <a:ext cx="5010557" cy="135814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000" dirty="0"/>
              <a:t>Number of seats flipped appears to have a satisfactorily Normal distribution for linear modeling. </a:t>
            </a:r>
          </a:p>
        </p:txBody>
      </p:sp>
      <p:pic>
        <p:nvPicPr>
          <p:cNvPr id="6" name="Audio 5">
            <a:hlinkClick r:id="" action="ppaction://media"/>
            <a:extLst>
              <a:ext uri="{FF2B5EF4-FFF2-40B4-BE49-F238E27FC236}">
                <a16:creationId xmlns:a16="http://schemas.microsoft.com/office/drawing/2014/main" id="{1FCD813A-3F20-4761-AB57-A211D2A92B3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55985647"/>
      </p:ext>
    </p:extLst>
  </p:cSld>
  <p:clrMapOvr>
    <a:masterClrMapping/>
  </p:clrMapOvr>
  <mc:AlternateContent xmlns:mc="http://schemas.openxmlformats.org/markup-compatibility/2006" xmlns:p14="http://schemas.microsoft.com/office/powerpoint/2010/main">
    <mc:Choice Requires="p14">
      <p:transition spd="slow" p14:dur="2000" advTm="27711"/>
    </mc:Choice>
    <mc:Fallback xmlns="">
      <p:transition spd="slow" advTm="27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7">
            <a:extLst>
              <a:ext uri="{FF2B5EF4-FFF2-40B4-BE49-F238E27FC236}">
                <a16:creationId xmlns:a16="http://schemas.microsoft.com/office/drawing/2014/main" id="{E4CABB1F-C65E-4188-8D2F-40E59E88E4C8}"/>
              </a:ext>
            </a:extLst>
          </p:cNvPr>
          <p:cNvPicPr>
            <a:picLocks noChangeAspect="1"/>
          </p:cNvPicPr>
          <p:nvPr/>
        </p:nvPicPr>
        <p:blipFill rotWithShape="1">
          <a:blip r:embed="rId5"/>
          <a:srcRect l="-1005" t="-8351" r="1005" b="37931"/>
          <a:stretch/>
        </p:blipFill>
        <p:spPr>
          <a:xfrm>
            <a:off x="5896721" y="613811"/>
            <a:ext cx="5211249" cy="2868469"/>
          </a:xfrm>
          <a:prstGeom prst="rect">
            <a:avLst/>
          </a:prstGeom>
        </p:spPr>
      </p:pic>
      <p:pic>
        <p:nvPicPr>
          <p:cNvPr id="3" name="Content Placeholder 11">
            <a:extLst>
              <a:ext uri="{FF2B5EF4-FFF2-40B4-BE49-F238E27FC236}">
                <a16:creationId xmlns:a16="http://schemas.microsoft.com/office/drawing/2014/main" id="{5E7A7064-FAEC-408E-AAFE-A8E3853BAED8}"/>
              </a:ext>
            </a:extLst>
          </p:cNvPr>
          <p:cNvPicPr>
            <a:picLocks noChangeAspect="1"/>
          </p:cNvPicPr>
          <p:nvPr/>
        </p:nvPicPr>
        <p:blipFill>
          <a:blip r:embed="rId6"/>
          <a:srcRect/>
          <a:stretch/>
        </p:blipFill>
        <p:spPr>
          <a:xfrm>
            <a:off x="451279" y="1906418"/>
            <a:ext cx="4649974" cy="3354512"/>
          </a:xfrm>
          <a:prstGeom prst="rect">
            <a:avLst/>
          </a:prstGeom>
        </p:spPr>
      </p:pic>
      <p:sp>
        <p:nvSpPr>
          <p:cNvPr id="4" name="Title 1">
            <a:extLst>
              <a:ext uri="{FF2B5EF4-FFF2-40B4-BE49-F238E27FC236}">
                <a16:creationId xmlns:a16="http://schemas.microsoft.com/office/drawing/2014/main" id="{E423C908-46E2-4FC5-BA32-E7DC98BAFD3D}"/>
              </a:ext>
            </a:extLst>
          </p:cNvPr>
          <p:cNvSpPr txBox="1">
            <a:spLocks/>
          </p:cNvSpPr>
          <p:nvPr/>
        </p:nvSpPr>
        <p:spPr>
          <a:xfrm>
            <a:off x="369310" y="286603"/>
            <a:ext cx="6954767" cy="739418"/>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Bayesian Simple Linear Model</a:t>
            </a: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573496" y="1099630"/>
            <a:ext cx="5010557" cy="135814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l-GR" dirty="0"/>
              <a:t>Y</a:t>
            </a:r>
            <a:r>
              <a:rPr lang="en-US" baseline="-25000" dirty="0" err="1"/>
              <a:t>i</a:t>
            </a:r>
            <a:r>
              <a:rPr lang="el-GR" dirty="0"/>
              <a:t>~ Normal(β</a:t>
            </a:r>
            <a:r>
              <a:rPr lang="en-US" baseline="-25000" dirty="0"/>
              <a:t>0</a:t>
            </a:r>
            <a:r>
              <a:rPr lang="el-GR" dirty="0"/>
              <a:t> + X</a:t>
            </a:r>
            <a:r>
              <a:rPr lang="el-GR" baseline="-25000" dirty="0"/>
              <a:t>i1</a:t>
            </a:r>
            <a:r>
              <a:rPr lang="el-GR" dirty="0"/>
              <a:t>β</a:t>
            </a:r>
            <a:r>
              <a:rPr lang="en-US" baseline="-25000" dirty="0"/>
              <a:t>1</a:t>
            </a:r>
            <a:r>
              <a:rPr lang="el-GR" dirty="0"/>
              <a:t> + X</a:t>
            </a:r>
            <a:r>
              <a:rPr lang="el-GR" baseline="-25000" dirty="0"/>
              <a:t>i2</a:t>
            </a:r>
            <a:r>
              <a:rPr lang="el-GR" dirty="0"/>
              <a:t>β</a:t>
            </a:r>
            <a:r>
              <a:rPr lang="en-US" baseline="-25000" dirty="0"/>
              <a:t>2</a:t>
            </a:r>
            <a:r>
              <a:rPr lang="el-GR" dirty="0"/>
              <a:t>+X</a:t>
            </a:r>
            <a:r>
              <a:rPr lang="el-GR" baseline="-25000" dirty="0"/>
              <a:t>i3</a:t>
            </a:r>
            <a:r>
              <a:rPr lang="el-GR" dirty="0"/>
              <a:t>β</a:t>
            </a:r>
            <a:r>
              <a:rPr lang="en-US" baseline="-25000" dirty="0"/>
              <a:t>3</a:t>
            </a:r>
            <a:r>
              <a:rPr lang="el-GR" dirty="0"/>
              <a:t>, σ</a:t>
            </a:r>
            <a:r>
              <a:rPr lang="el-GR" baseline="30000" dirty="0"/>
              <a:t>2</a:t>
            </a:r>
            <a:r>
              <a:rPr lang="el-GR" dirty="0"/>
              <a:t>)</a:t>
            </a:r>
            <a:endParaRPr lang="en-US" dirty="0"/>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Darlene Agle</a:t>
            </a:r>
          </a:p>
        </p:txBody>
      </p:sp>
      <p:pic>
        <p:nvPicPr>
          <p:cNvPr id="11" name="Picture 10">
            <a:extLst>
              <a:ext uri="{FF2B5EF4-FFF2-40B4-BE49-F238E27FC236}">
                <a16:creationId xmlns:a16="http://schemas.microsoft.com/office/drawing/2014/main" id="{845776C4-33D1-4E99-B850-34FCFAB2615C}"/>
              </a:ext>
            </a:extLst>
          </p:cNvPr>
          <p:cNvPicPr>
            <a:picLocks noChangeAspect="1"/>
          </p:cNvPicPr>
          <p:nvPr/>
        </p:nvPicPr>
        <p:blipFill>
          <a:blip r:embed="rId7"/>
          <a:srcRect/>
          <a:stretch/>
        </p:blipFill>
        <p:spPr>
          <a:xfrm>
            <a:off x="6096000" y="3767022"/>
            <a:ext cx="2156647" cy="1486545"/>
          </a:xfrm>
          <a:prstGeom prst="rect">
            <a:avLst/>
          </a:prstGeom>
        </p:spPr>
      </p:pic>
      <p:pic>
        <p:nvPicPr>
          <p:cNvPr id="13" name="Picture 12">
            <a:extLst>
              <a:ext uri="{FF2B5EF4-FFF2-40B4-BE49-F238E27FC236}">
                <a16:creationId xmlns:a16="http://schemas.microsoft.com/office/drawing/2014/main" id="{C309D4D9-3C1A-4505-8781-58D9363CDD76}"/>
              </a:ext>
            </a:extLst>
          </p:cNvPr>
          <p:cNvPicPr>
            <a:picLocks noChangeAspect="1"/>
          </p:cNvPicPr>
          <p:nvPr/>
        </p:nvPicPr>
        <p:blipFill>
          <a:blip r:embed="rId8"/>
          <a:srcRect/>
          <a:stretch/>
        </p:blipFill>
        <p:spPr>
          <a:xfrm>
            <a:off x="8770508" y="3852968"/>
            <a:ext cx="2575783" cy="848123"/>
          </a:xfrm>
          <a:prstGeom prst="rect">
            <a:avLst/>
          </a:prstGeom>
        </p:spPr>
      </p:pic>
      <p:pic>
        <p:nvPicPr>
          <p:cNvPr id="15" name="Picture 14">
            <a:extLst>
              <a:ext uri="{FF2B5EF4-FFF2-40B4-BE49-F238E27FC236}">
                <a16:creationId xmlns:a16="http://schemas.microsoft.com/office/drawing/2014/main" id="{99D4DD12-49AF-4EAC-B935-73E9912B2FA7}"/>
              </a:ext>
            </a:extLst>
          </p:cNvPr>
          <p:cNvPicPr>
            <a:picLocks noChangeAspect="1"/>
          </p:cNvPicPr>
          <p:nvPr/>
        </p:nvPicPr>
        <p:blipFill>
          <a:blip r:embed="rId9"/>
          <a:srcRect/>
          <a:stretch/>
        </p:blipFill>
        <p:spPr>
          <a:xfrm>
            <a:off x="8836913" y="5062103"/>
            <a:ext cx="2943480" cy="342930"/>
          </a:xfrm>
          <a:prstGeom prst="rect">
            <a:avLst/>
          </a:prstGeom>
        </p:spPr>
      </p:pic>
      <p:sp>
        <p:nvSpPr>
          <p:cNvPr id="16" name="TextBox 15">
            <a:extLst>
              <a:ext uri="{FF2B5EF4-FFF2-40B4-BE49-F238E27FC236}">
                <a16:creationId xmlns:a16="http://schemas.microsoft.com/office/drawing/2014/main" id="{5D226D0B-236C-4D20-803A-F210EE22255F}"/>
              </a:ext>
            </a:extLst>
          </p:cNvPr>
          <p:cNvSpPr txBox="1"/>
          <p:nvPr/>
        </p:nvSpPr>
        <p:spPr>
          <a:xfrm>
            <a:off x="369310" y="5577840"/>
            <a:ext cx="6691890" cy="646331"/>
          </a:xfrm>
          <a:prstGeom prst="rect">
            <a:avLst/>
          </a:prstGeom>
          <a:noFill/>
        </p:spPr>
        <p:txBody>
          <a:bodyPr wrap="square" rtlCol="0">
            <a:spAutoFit/>
          </a:bodyPr>
          <a:lstStyle/>
          <a:p>
            <a:r>
              <a:rPr lang="en-US" dirty="0"/>
              <a:t>X</a:t>
            </a:r>
            <a:r>
              <a:rPr lang="en-US" baseline="-25000" dirty="0"/>
              <a:t>i1</a:t>
            </a:r>
            <a:r>
              <a:rPr lang="en-US" dirty="0"/>
              <a:t>=Presidential approval rate </a:t>
            </a:r>
            <a:r>
              <a:rPr lang="en-US" baseline="-25000" dirty="0"/>
              <a:t> </a:t>
            </a:r>
            <a:r>
              <a:rPr lang="en-US" dirty="0"/>
              <a:t>X</a:t>
            </a:r>
            <a:r>
              <a:rPr lang="en-US" baseline="-25000" dirty="0"/>
              <a:t>i2</a:t>
            </a:r>
            <a:r>
              <a:rPr lang="en-US" dirty="0"/>
              <a:t>=Congressional Approval Rate</a:t>
            </a:r>
            <a:r>
              <a:rPr lang="en-US" baseline="-25000" dirty="0"/>
              <a:t> </a:t>
            </a:r>
            <a:r>
              <a:rPr lang="en-US" dirty="0"/>
              <a:t>X</a:t>
            </a:r>
            <a:r>
              <a:rPr lang="en-US" baseline="-25000" dirty="0"/>
              <a:t>i3</a:t>
            </a:r>
            <a:r>
              <a:rPr lang="en-US" dirty="0"/>
              <a:t>=Supreme Court confidence rate</a:t>
            </a:r>
          </a:p>
        </p:txBody>
      </p:sp>
      <p:pic>
        <p:nvPicPr>
          <p:cNvPr id="7" name="Audio 6">
            <a:hlinkClick r:id="" action="ppaction://media"/>
            <a:extLst>
              <a:ext uri="{FF2B5EF4-FFF2-40B4-BE49-F238E27FC236}">
                <a16:creationId xmlns:a16="http://schemas.microsoft.com/office/drawing/2014/main" id="{31F9E857-12D8-4B42-8E4A-65DD0D0DE54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65884062"/>
      </p:ext>
    </p:extLst>
  </p:cSld>
  <p:clrMapOvr>
    <a:masterClrMapping/>
  </p:clrMapOvr>
  <mc:AlternateContent xmlns:mc="http://schemas.openxmlformats.org/markup-compatibility/2006" xmlns:p14="http://schemas.microsoft.com/office/powerpoint/2010/main">
    <mc:Choice Requires="p14">
      <p:transition spd="slow" p14:dur="2000" advTm="48237"/>
    </mc:Choice>
    <mc:Fallback xmlns="">
      <p:transition spd="slow" advTm="48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11">
            <a:extLst>
              <a:ext uri="{FF2B5EF4-FFF2-40B4-BE49-F238E27FC236}">
                <a16:creationId xmlns:a16="http://schemas.microsoft.com/office/drawing/2014/main" id="{5E7A7064-FAEC-408E-AAFE-A8E3853BAED8}"/>
              </a:ext>
            </a:extLst>
          </p:cNvPr>
          <p:cNvPicPr>
            <a:picLocks noChangeAspect="1"/>
          </p:cNvPicPr>
          <p:nvPr/>
        </p:nvPicPr>
        <p:blipFill>
          <a:blip r:embed="rId5"/>
          <a:srcRect/>
          <a:stretch/>
        </p:blipFill>
        <p:spPr>
          <a:xfrm>
            <a:off x="369310" y="1626559"/>
            <a:ext cx="6459552" cy="3951281"/>
          </a:xfrm>
          <a:prstGeom prst="rect">
            <a:avLst/>
          </a:prstGeom>
        </p:spPr>
      </p:pic>
      <p:sp>
        <p:nvSpPr>
          <p:cNvPr id="4" name="Title 1">
            <a:extLst>
              <a:ext uri="{FF2B5EF4-FFF2-40B4-BE49-F238E27FC236}">
                <a16:creationId xmlns:a16="http://schemas.microsoft.com/office/drawing/2014/main" id="{E423C908-46E2-4FC5-BA32-E7DC98BAFD3D}"/>
              </a:ext>
            </a:extLst>
          </p:cNvPr>
          <p:cNvSpPr txBox="1">
            <a:spLocks/>
          </p:cNvSpPr>
          <p:nvPr/>
        </p:nvSpPr>
        <p:spPr>
          <a:xfrm>
            <a:off x="369310" y="286603"/>
            <a:ext cx="6954767" cy="739418"/>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dirty="0"/>
              <a:t>Bayesian Simple Linear Model</a:t>
            </a:r>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Darlene Agle</a:t>
            </a:r>
          </a:p>
        </p:txBody>
      </p:sp>
      <p:sp>
        <p:nvSpPr>
          <p:cNvPr id="16" name="TextBox 15">
            <a:extLst>
              <a:ext uri="{FF2B5EF4-FFF2-40B4-BE49-F238E27FC236}">
                <a16:creationId xmlns:a16="http://schemas.microsoft.com/office/drawing/2014/main" id="{5D226D0B-236C-4D20-803A-F210EE22255F}"/>
              </a:ext>
            </a:extLst>
          </p:cNvPr>
          <p:cNvSpPr txBox="1"/>
          <p:nvPr/>
        </p:nvSpPr>
        <p:spPr>
          <a:xfrm>
            <a:off x="369310" y="5577840"/>
            <a:ext cx="6691890" cy="646331"/>
          </a:xfrm>
          <a:prstGeom prst="rect">
            <a:avLst/>
          </a:prstGeom>
          <a:noFill/>
        </p:spPr>
        <p:txBody>
          <a:bodyPr wrap="square" rtlCol="0">
            <a:spAutoFit/>
          </a:bodyPr>
          <a:lstStyle/>
          <a:p>
            <a:r>
              <a:rPr lang="en-US" dirty="0"/>
              <a:t>X</a:t>
            </a:r>
            <a:r>
              <a:rPr lang="en-US" baseline="-25000" dirty="0"/>
              <a:t>i1</a:t>
            </a:r>
            <a:r>
              <a:rPr lang="en-US" dirty="0"/>
              <a:t>=Presidential approval rate </a:t>
            </a:r>
            <a:r>
              <a:rPr lang="en-US" baseline="-25000" dirty="0"/>
              <a:t> </a:t>
            </a:r>
            <a:r>
              <a:rPr lang="en-US" dirty="0"/>
              <a:t>X</a:t>
            </a:r>
            <a:r>
              <a:rPr lang="en-US" baseline="-25000" dirty="0"/>
              <a:t>i2</a:t>
            </a:r>
            <a:r>
              <a:rPr lang="en-US" dirty="0"/>
              <a:t>=Congressional Approval Rate</a:t>
            </a:r>
            <a:r>
              <a:rPr lang="en-US" baseline="-25000" dirty="0"/>
              <a:t> </a:t>
            </a:r>
            <a:r>
              <a:rPr lang="en-US" dirty="0"/>
              <a:t>X</a:t>
            </a:r>
            <a:r>
              <a:rPr lang="en-US" baseline="-25000" dirty="0"/>
              <a:t>i3</a:t>
            </a:r>
            <a:r>
              <a:rPr lang="en-US" dirty="0"/>
              <a:t>=Supreme Court confidence rate</a:t>
            </a:r>
          </a:p>
        </p:txBody>
      </p:sp>
      <p:sp>
        <p:nvSpPr>
          <p:cNvPr id="12" name="Text Placeholder 2">
            <a:extLst>
              <a:ext uri="{FF2B5EF4-FFF2-40B4-BE49-F238E27FC236}">
                <a16:creationId xmlns:a16="http://schemas.microsoft.com/office/drawing/2014/main" id="{43AC2614-0026-4DA2-8156-305B79B8D087}"/>
              </a:ext>
            </a:extLst>
          </p:cNvPr>
          <p:cNvSpPr txBox="1">
            <a:spLocks/>
          </p:cNvSpPr>
          <p:nvPr/>
        </p:nvSpPr>
        <p:spPr>
          <a:xfrm>
            <a:off x="976350" y="1106784"/>
            <a:ext cx="5010557" cy="1358144"/>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l-GR" dirty="0"/>
              <a:t>Y</a:t>
            </a:r>
            <a:r>
              <a:rPr lang="en-US" baseline="-25000" dirty="0" err="1"/>
              <a:t>i</a:t>
            </a:r>
            <a:r>
              <a:rPr lang="el-GR" dirty="0"/>
              <a:t>~ Normal(β</a:t>
            </a:r>
            <a:r>
              <a:rPr lang="en-US" baseline="-25000" dirty="0"/>
              <a:t>0</a:t>
            </a:r>
            <a:r>
              <a:rPr lang="el-GR" dirty="0"/>
              <a:t> + X</a:t>
            </a:r>
            <a:r>
              <a:rPr lang="el-GR" baseline="-25000" dirty="0"/>
              <a:t>i1</a:t>
            </a:r>
            <a:r>
              <a:rPr lang="el-GR" dirty="0"/>
              <a:t>β</a:t>
            </a:r>
            <a:r>
              <a:rPr lang="en-US" baseline="-25000" dirty="0"/>
              <a:t>1</a:t>
            </a:r>
            <a:r>
              <a:rPr lang="el-GR" dirty="0"/>
              <a:t> + X</a:t>
            </a:r>
            <a:r>
              <a:rPr lang="el-GR" baseline="-25000" dirty="0"/>
              <a:t>i2</a:t>
            </a:r>
            <a:r>
              <a:rPr lang="el-GR" dirty="0"/>
              <a:t>β</a:t>
            </a:r>
            <a:r>
              <a:rPr lang="en-US" baseline="-25000" dirty="0"/>
              <a:t>2</a:t>
            </a:r>
            <a:r>
              <a:rPr lang="el-GR" dirty="0"/>
              <a:t>+X</a:t>
            </a:r>
            <a:r>
              <a:rPr lang="el-GR" baseline="-25000" dirty="0"/>
              <a:t>i3</a:t>
            </a:r>
            <a:r>
              <a:rPr lang="el-GR" dirty="0"/>
              <a:t>β</a:t>
            </a:r>
            <a:r>
              <a:rPr lang="en-US" baseline="-25000" dirty="0"/>
              <a:t>3</a:t>
            </a:r>
            <a:r>
              <a:rPr lang="el-GR" dirty="0"/>
              <a:t>, σ</a:t>
            </a:r>
            <a:r>
              <a:rPr lang="el-GR" baseline="30000" dirty="0"/>
              <a:t>2</a:t>
            </a:r>
            <a:r>
              <a:rPr lang="el-GR" dirty="0"/>
              <a:t>)</a:t>
            </a:r>
            <a:endParaRPr lang="en-US" dirty="0"/>
          </a:p>
        </p:txBody>
      </p:sp>
      <p:pic>
        <p:nvPicPr>
          <p:cNvPr id="9" name="Picture 8" descr="Text&#10;&#10;Description automatically generated">
            <a:extLst>
              <a:ext uri="{FF2B5EF4-FFF2-40B4-BE49-F238E27FC236}">
                <a16:creationId xmlns:a16="http://schemas.microsoft.com/office/drawing/2014/main" id="{DE31C2CE-DE5E-47B6-829B-6AA768BC4B1F}"/>
              </a:ext>
            </a:extLst>
          </p:cNvPr>
          <p:cNvPicPr>
            <a:picLocks noChangeAspect="1"/>
          </p:cNvPicPr>
          <p:nvPr/>
        </p:nvPicPr>
        <p:blipFill>
          <a:blip r:embed="rId6"/>
          <a:stretch>
            <a:fillRect/>
          </a:stretch>
        </p:blipFill>
        <p:spPr>
          <a:xfrm>
            <a:off x="7182816" y="2828887"/>
            <a:ext cx="4639874" cy="1546624"/>
          </a:xfrm>
          <a:prstGeom prst="rect">
            <a:avLst/>
          </a:prstGeom>
        </p:spPr>
      </p:pic>
      <p:pic>
        <p:nvPicPr>
          <p:cNvPr id="11" name="Audio 10">
            <a:hlinkClick r:id="" action="ppaction://media"/>
            <a:extLst>
              <a:ext uri="{FF2B5EF4-FFF2-40B4-BE49-F238E27FC236}">
                <a16:creationId xmlns:a16="http://schemas.microsoft.com/office/drawing/2014/main" id="{A8E7DFBC-B70B-4AD3-9E67-9F0F13C1DD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36430397"/>
      </p:ext>
    </p:extLst>
  </p:cSld>
  <p:clrMapOvr>
    <a:masterClrMapping/>
  </p:clrMapOvr>
  <mc:AlternateContent xmlns:mc="http://schemas.openxmlformats.org/markup-compatibility/2006" xmlns:p14="http://schemas.microsoft.com/office/powerpoint/2010/main">
    <mc:Choice Requires="p14">
      <p:transition spd="slow" p14:dur="2000" advTm="25978"/>
    </mc:Choice>
    <mc:Fallback xmlns="">
      <p:transition spd="slow" advTm="25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F084287-0CED-4BE9-9AE2-8809E4C2404B}"/>
              </a:ext>
            </a:extLst>
          </p:cNvPr>
          <p:cNvSpPr txBox="1"/>
          <p:nvPr/>
        </p:nvSpPr>
        <p:spPr>
          <a:xfrm>
            <a:off x="801510" y="291360"/>
            <a:ext cx="7732889" cy="800219"/>
          </a:xfrm>
          <a:prstGeom prst="rect">
            <a:avLst/>
          </a:prstGeom>
          <a:noFill/>
        </p:spPr>
        <p:txBody>
          <a:bodyPr wrap="square">
            <a:spAutoFit/>
          </a:bodyPr>
          <a:lstStyle/>
          <a:p>
            <a:r>
              <a:rPr lang="en-US" sz="4600" dirty="0">
                <a:latin typeface="+mj-lt"/>
              </a:rPr>
              <a:t>Binomial – Logistic Model</a:t>
            </a:r>
          </a:p>
        </p:txBody>
      </p:sp>
      <p:pic>
        <p:nvPicPr>
          <p:cNvPr id="5" name="Picture 4">
            <a:extLst>
              <a:ext uri="{FF2B5EF4-FFF2-40B4-BE49-F238E27FC236}">
                <a16:creationId xmlns:a16="http://schemas.microsoft.com/office/drawing/2014/main" id="{D793D755-32AB-466F-8017-72EC1E28EE16}"/>
              </a:ext>
            </a:extLst>
          </p:cNvPr>
          <p:cNvPicPr>
            <a:picLocks noChangeAspect="1"/>
          </p:cNvPicPr>
          <p:nvPr/>
        </p:nvPicPr>
        <p:blipFill>
          <a:blip r:embed="rId5"/>
          <a:stretch>
            <a:fillRect/>
          </a:stretch>
        </p:blipFill>
        <p:spPr>
          <a:xfrm>
            <a:off x="5389537" y="1031983"/>
            <a:ext cx="6201182" cy="1938672"/>
          </a:xfrm>
          <a:prstGeom prst="rect">
            <a:avLst/>
          </a:prstGeom>
        </p:spPr>
      </p:pic>
      <p:pic>
        <p:nvPicPr>
          <p:cNvPr id="7" name="Picture 6">
            <a:extLst>
              <a:ext uri="{FF2B5EF4-FFF2-40B4-BE49-F238E27FC236}">
                <a16:creationId xmlns:a16="http://schemas.microsoft.com/office/drawing/2014/main" id="{83D92B65-240F-4E0F-A578-0BA7859B7317}"/>
              </a:ext>
            </a:extLst>
          </p:cNvPr>
          <p:cNvPicPr>
            <a:picLocks noChangeAspect="1"/>
          </p:cNvPicPr>
          <p:nvPr/>
        </p:nvPicPr>
        <p:blipFill>
          <a:blip r:embed="rId6"/>
          <a:stretch>
            <a:fillRect/>
          </a:stretch>
        </p:blipFill>
        <p:spPr>
          <a:xfrm>
            <a:off x="5441219" y="2988424"/>
            <a:ext cx="6201183" cy="1908057"/>
          </a:xfrm>
          <a:prstGeom prst="rect">
            <a:avLst/>
          </a:prstGeom>
        </p:spPr>
      </p:pic>
      <p:pic>
        <p:nvPicPr>
          <p:cNvPr id="11" name="Picture 10">
            <a:extLst>
              <a:ext uri="{FF2B5EF4-FFF2-40B4-BE49-F238E27FC236}">
                <a16:creationId xmlns:a16="http://schemas.microsoft.com/office/drawing/2014/main" id="{9A83EA3D-BABD-4E4A-AD39-DB0DC5D27F00}"/>
              </a:ext>
            </a:extLst>
          </p:cNvPr>
          <p:cNvPicPr>
            <a:picLocks noChangeAspect="1"/>
          </p:cNvPicPr>
          <p:nvPr/>
        </p:nvPicPr>
        <p:blipFill>
          <a:blip r:embed="rId7"/>
          <a:stretch>
            <a:fillRect/>
          </a:stretch>
        </p:blipFill>
        <p:spPr>
          <a:xfrm>
            <a:off x="1111072" y="3645898"/>
            <a:ext cx="2539119" cy="1741458"/>
          </a:xfrm>
          <a:prstGeom prst="rect">
            <a:avLst/>
          </a:prstGeom>
        </p:spPr>
      </p:pic>
      <p:pic>
        <p:nvPicPr>
          <p:cNvPr id="16" name="Picture 15">
            <a:extLst>
              <a:ext uri="{FF2B5EF4-FFF2-40B4-BE49-F238E27FC236}">
                <a16:creationId xmlns:a16="http://schemas.microsoft.com/office/drawing/2014/main" id="{F3816598-5386-4395-A1EF-323336F252D0}"/>
              </a:ext>
            </a:extLst>
          </p:cNvPr>
          <p:cNvPicPr>
            <a:picLocks noChangeAspect="1"/>
          </p:cNvPicPr>
          <p:nvPr/>
        </p:nvPicPr>
        <p:blipFill>
          <a:blip r:embed="rId8"/>
          <a:stretch>
            <a:fillRect/>
          </a:stretch>
        </p:blipFill>
        <p:spPr>
          <a:xfrm>
            <a:off x="1059391" y="2239080"/>
            <a:ext cx="2642483" cy="1169057"/>
          </a:xfrm>
          <a:prstGeom prst="rect">
            <a:avLst/>
          </a:prstGeom>
        </p:spPr>
      </p:pic>
      <p:pic>
        <p:nvPicPr>
          <p:cNvPr id="18" name="Picture 17">
            <a:extLst>
              <a:ext uri="{FF2B5EF4-FFF2-40B4-BE49-F238E27FC236}">
                <a16:creationId xmlns:a16="http://schemas.microsoft.com/office/drawing/2014/main" id="{C58688FE-AD27-49CA-9E88-1D1D7DCB01B6}"/>
              </a:ext>
            </a:extLst>
          </p:cNvPr>
          <p:cNvPicPr>
            <a:picLocks noChangeAspect="1"/>
          </p:cNvPicPr>
          <p:nvPr/>
        </p:nvPicPr>
        <p:blipFill>
          <a:blip r:embed="rId9"/>
          <a:stretch>
            <a:fillRect/>
          </a:stretch>
        </p:blipFill>
        <p:spPr>
          <a:xfrm>
            <a:off x="1059391" y="5528660"/>
            <a:ext cx="2203098" cy="539056"/>
          </a:xfrm>
          <a:prstGeom prst="rect">
            <a:avLst/>
          </a:prstGeom>
        </p:spPr>
      </p:pic>
      <p:sp>
        <p:nvSpPr>
          <p:cNvPr id="20" name="TextBox 19">
            <a:extLst>
              <a:ext uri="{FF2B5EF4-FFF2-40B4-BE49-F238E27FC236}">
                <a16:creationId xmlns:a16="http://schemas.microsoft.com/office/drawing/2014/main" id="{08ADB8D6-7EA7-41D9-ADE1-5C0953C0F95A}"/>
              </a:ext>
            </a:extLst>
          </p:cNvPr>
          <p:cNvSpPr txBox="1"/>
          <p:nvPr/>
        </p:nvSpPr>
        <p:spPr>
          <a:xfrm>
            <a:off x="5305778" y="5140320"/>
            <a:ext cx="6096000" cy="923330"/>
          </a:xfrm>
          <a:prstGeom prst="rect">
            <a:avLst/>
          </a:prstGeom>
          <a:noFill/>
        </p:spPr>
        <p:txBody>
          <a:bodyPr wrap="square">
            <a:spAutoFit/>
          </a:bodyPr>
          <a:lstStyle/>
          <a:p>
            <a:r>
              <a:rPr lang="en-US" dirty="0"/>
              <a:t>X</a:t>
            </a:r>
            <a:r>
              <a:rPr lang="en-US" baseline="-25000" dirty="0"/>
              <a:t>i1</a:t>
            </a:r>
            <a:r>
              <a:rPr lang="en-US" dirty="0"/>
              <a:t>=Presidential approval rate </a:t>
            </a:r>
            <a:r>
              <a:rPr lang="en-US" baseline="-25000" dirty="0"/>
              <a:t> </a:t>
            </a:r>
            <a:r>
              <a:rPr lang="en-US" dirty="0"/>
              <a:t>X</a:t>
            </a:r>
            <a:r>
              <a:rPr lang="en-US" baseline="-25000" dirty="0"/>
              <a:t>i2</a:t>
            </a:r>
            <a:r>
              <a:rPr lang="en-US" dirty="0"/>
              <a:t>=Congressional Approval Rate</a:t>
            </a:r>
            <a:r>
              <a:rPr lang="en-US" baseline="-25000" dirty="0"/>
              <a:t> </a:t>
            </a:r>
            <a:r>
              <a:rPr lang="en-US" dirty="0"/>
              <a:t>X</a:t>
            </a:r>
            <a:r>
              <a:rPr lang="en-US" baseline="-25000" dirty="0"/>
              <a:t>i3</a:t>
            </a:r>
            <a:r>
              <a:rPr lang="en-US" dirty="0"/>
              <a:t>=Supreme Court confidence rate n=Number of races run</a:t>
            </a:r>
          </a:p>
          <a:p>
            <a:r>
              <a:rPr lang="el-GR" dirty="0"/>
              <a:t>Y</a:t>
            </a:r>
            <a:r>
              <a:rPr lang="en-US" baseline="-25000" dirty="0" err="1"/>
              <a:t>i</a:t>
            </a:r>
            <a:r>
              <a:rPr lang="en-US" baseline="-25000" dirty="0"/>
              <a:t> </a:t>
            </a:r>
            <a:r>
              <a:rPr lang="en-US" dirty="0"/>
              <a:t>= US House seat loss by party of president (0,1)</a:t>
            </a:r>
          </a:p>
        </p:txBody>
      </p:sp>
      <p:sp>
        <p:nvSpPr>
          <p:cNvPr id="10" name="TextBox 9">
            <a:extLst>
              <a:ext uri="{FF2B5EF4-FFF2-40B4-BE49-F238E27FC236}">
                <a16:creationId xmlns:a16="http://schemas.microsoft.com/office/drawing/2014/main" id="{6BADA534-3F22-4F17-A636-CE66D07AAB8F}"/>
              </a:ext>
            </a:extLst>
          </p:cNvPr>
          <p:cNvSpPr txBox="1"/>
          <p:nvPr/>
        </p:nvSpPr>
        <p:spPr>
          <a:xfrm>
            <a:off x="801510" y="1303631"/>
            <a:ext cx="7274692" cy="671979"/>
          </a:xfrm>
          <a:prstGeom prst="rect">
            <a:avLst/>
          </a:prstGeom>
          <a:noFill/>
        </p:spPr>
        <p:txBody>
          <a:bodyPr wrap="square" rtlCol="0">
            <a:spAutoFit/>
          </a:bodyPr>
          <a:lstStyle/>
          <a:p>
            <a:pPr marL="0" indent="0">
              <a:spcBef>
                <a:spcPts val="200"/>
              </a:spcBef>
              <a:buNone/>
            </a:pPr>
            <a:r>
              <a:rPr lang="en-US" dirty="0"/>
              <a:t>      </a:t>
            </a:r>
            <a:r>
              <a:rPr lang="el-GR" dirty="0"/>
              <a:t>Y</a:t>
            </a:r>
            <a:r>
              <a:rPr lang="en-US" baseline="-25000" dirty="0" err="1"/>
              <a:t>i</a:t>
            </a:r>
            <a:r>
              <a:rPr lang="el-GR" dirty="0"/>
              <a:t>~ </a:t>
            </a:r>
            <a:r>
              <a:rPr lang="en-US" dirty="0"/>
              <a:t>     ~  Binomial(p[</a:t>
            </a:r>
            <a:r>
              <a:rPr lang="en-US" dirty="0" err="1"/>
              <a:t>i</a:t>
            </a:r>
            <a:r>
              <a:rPr lang="en-US" dirty="0"/>
              <a:t>], n[</a:t>
            </a:r>
            <a:r>
              <a:rPr lang="en-US" dirty="0" err="1"/>
              <a:t>i</a:t>
            </a:r>
            <a:r>
              <a:rPr lang="en-US" dirty="0"/>
              <a:t>]) </a:t>
            </a:r>
          </a:p>
          <a:p>
            <a:pPr marL="0" indent="0">
              <a:spcBef>
                <a:spcPts val="200"/>
              </a:spcBef>
              <a:buNone/>
            </a:pPr>
            <a:r>
              <a:rPr lang="en-US" dirty="0" err="1"/>
              <a:t>Probit</a:t>
            </a:r>
            <a:r>
              <a:rPr lang="en-US" dirty="0"/>
              <a:t>(p[</a:t>
            </a:r>
            <a:r>
              <a:rPr lang="en-US" dirty="0" err="1"/>
              <a:t>i</a:t>
            </a:r>
            <a:r>
              <a:rPr lang="en-US" dirty="0"/>
              <a:t>]) ~ </a:t>
            </a:r>
            <a:r>
              <a:rPr lang="el-GR" dirty="0"/>
              <a:t>(β</a:t>
            </a:r>
            <a:r>
              <a:rPr lang="en-US" baseline="-25000" dirty="0"/>
              <a:t>1</a:t>
            </a:r>
            <a:r>
              <a:rPr lang="el-GR" dirty="0"/>
              <a:t> + X</a:t>
            </a:r>
            <a:r>
              <a:rPr lang="el-GR" baseline="-25000" dirty="0"/>
              <a:t>i1</a:t>
            </a:r>
            <a:r>
              <a:rPr lang="el-GR" dirty="0"/>
              <a:t>β</a:t>
            </a:r>
            <a:r>
              <a:rPr lang="en-US" baseline="-25000" dirty="0"/>
              <a:t>2</a:t>
            </a:r>
            <a:r>
              <a:rPr lang="el-GR" dirty="0"/>
              <a:t> + X</a:t>
            </a:r>
            <a:r>
              <a:rPr lang="el-GR" baseline="-25000" dirty="0"/>
              <a:t>i2</a:t>
            </a:r>
            <a:r>
              <a:rPr lang="el-GR" dirty="0"/>
              <a:t>β</a:t>
            </a:r>
            <a:r>
              <a:rPr lang="en-US" baseline="-25000" dirty="0"/>
              <a:t>3</a:t>
            </a:r>
            <a:r>
              <a:rPr lang="el-GR" dirty="0"/>
              <a:t>+X</a:t>
            </a:r>
            <a:r>
              <a:rPr lang="el-GR" baseline="-25000" dirty="0"/>
              <a:t>i3</a:t>
            </a:r>
            <a:r>
              <a:rPr lang="el-GR" dirty="0"/>
              <a:t>β</a:t>
            </a:r>
            <a:r>
              <a:rPr lang="en-US" baseline="-25000" dirty="0"/>
              <a:t>4</a:t>
            </a:r>
            <a:r>
              <a:rPr lang="el-GR" dirty="0"/>
              <a:t>)</a:t>
            </a:r>
            <a:endParaRPr lang="en-US" dirty="0"/>
          </a:p>
        </p:txBody>
      </p:sp>
      <p:pic>
        <p:nvPicPr>
          <p:cNvPr id="12" name="Recorded Sound">
            <a:hlinkClick r:id="" action="ppaction://media"/>
            <a:extLst>
              <a:ext uri="{FF2B5EF4-FFF2-40B4-BE49-F238E27FC236}">
                <a16:creationId xmlns:a16="http://schemas.microsoft.com/office/drawing/2014/main" id="{C0920B9C-EA04-4C79-AE0F-9F3AA707FA7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606844" y="6445041"/>
            <a:ext cx="440267" cy="372389"/>
          </a:xfrm>
          <a:prstGeom prst="rect">
            <a:avLst/>
          </a:prstGeom>
        </p:spPr>
      </p:pic>
      <p:sp>
        <p:nvSpPr>
          <p:cNvPr id="13" name="TextBox 12">
            <a:extLst>
              <a:ext uri="{FF2B5EF4-FFF2-40B4-BE49-F238E27FC236}">
                <a16:creationId xmlns:a16="http://schemas.microsoft.com/office/drawing/2014/main" id="{F97DDD3C-BFA7-4BFA-A0C9-F67962EDE100}"/>
              </a:ext>
            </a:extLst>
          </p:cNvPr>
          <p:cNvSpPr txBox="1"/>
          <p:nvPr/>
        </p:nvSpPr>
        <p:spPr>
          <a:xfrm>
            <a:off x="10159965" y="6445041"/>
            <a:ext cx="1903175" cy="338554"/>
          </a:xfrm>
          <a:prstGeom prst="rect">
            <a:avLst/>
          </a:prstGeom>
          <a:noFill/>
        </p:spPr>
        <p:txBody>
          <a:bodyPr wrap="square" rtlCol="0">
            <a:spAutoFit/>
          </a:bodyPr>
          <a:lstStyle/>
          <a:p>
            <a:r>
              <a:rPr lang="en-US" sz="1600" dirty="0">
                <a:solidFill>
                  <a:schemeClr val="bg1"/>
                </a:solidFill>
              </a:rPr>
              <a:t>Pramodini Karwande</a:t>
            </a:r>
          </a:p>
        </p:txBody>
      </p:sp>
    </p:spTree>
    <p:extLst>
      <p:ext uri="{BB962C8B-B14F-4D97-AF65-F5344CB8AC3E}">
        <p14:creationId xmlns:p14="http://schemas.microsoft.com/office/powerpoint/2010/main" val="2406746432"/>
      </p:ext>
    </p:extLst>
  </p:cSld>
  <p:clrMapOvr>
    <a:masterClrMapping/>
  </p:clrMapOvr>
  <mc:AlternateContent xmlns:mc="http://schemas.openxmlformats.org/markup-compatibility/2006" xmlns:p14="http://schemas.microsoft.com/office/powerpoint/2010/main">
    <mc:Choice Requires="p14">
      <p:transition spd="slow" p14:dur="2000" advTm="91500"/>
    </mc:Choice>
    <mc:Fallback xmlns="">
      <p:transition spd="slow" advTm="91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2402"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93E7C5-05B3-4CDC-A622-1DF4C377A9E6}"/>
              </a:ext>
            </a:extLst>
          </p:cNvPr>
          <p:cNvSpPr txBox="1"/>
          <p:nvPr/>
        </p:nvSpPr>
        <p:spPr>
          <a:xfrm>
            <a:off x="801510" y="257493"/>
            <a:ext cx="7274693" cy="800219"/>
          </a:xfrm>
          <a:prstGeom prst="rect">
            <a:avLst/>
          </a:prstGeom>
          <a:noFill/>
        </p:spPr>
        <p:txBody>
          <a:bodyPr wrap="square">
            <a:spAutoFit/>
          </a:bodyPr>
          <a:lstStyle/>
          <a:p>
            <a:r>
              <a:rPr lang="en-US" sz="4600" dirty="0">
                <a:latin typeface="+mj-lt"/>
              </a:rPr>
              <a:t>Binomial – Logistic Model</a:t>
            </a:r>
          </a:p>
        </p:txBody>
      </p:sp>
      <p:sp>
        <p:nvSpPr>
          <p:cNvPr id="3" name="TextBox 2">
            <a:extLst>
              <a:ext uri="{FF2B5EF4-FFF2-40B4-BE49-F238E27FC236}">
                <a16:creationId xmlns:a16="http://schemas.microsoft.com/office/drawing/2014/main" id="{A5EC8237-E4BC-47CE-AEE8-6FF77D980B32}"/>
              </a:ext>
            </a:extLst>
          </p:cNvPr>
          <p:cNvSpPr txBox="1"/>
          <p:nvPr/>
        </p:nvSpPr>
        <p:spPr>
          <a:xfrm>
            <a:off x="801511" y="1329340"/>
            <a:ext cx="7274692" cy="671979"/>
          </a:xfrm>
          <a:prstGeom prst="rect">
            <a:avLst/>
          </a:prstGeom>
          <a:noFill/>
        </p:spPr>
        <p:txBody>
          <a:bodyPr wrap="square" rtlCol="0">
            <a:spAutoFit/>
          </a:bodyPr>
          <a:lstStyle/>
          <a:p>
            <a:pPr marL="0" indent="0">
              <a:spcBef>
                <a:spcPts val="200"/>
              </a:spcBef>
              <a:buNone/>
            </a:pPr>
            <a:r>
              <a:rPr lang="en-US" dirty="0"/>
              <a:t>      </a:t>
            </a:r>
            <a:r>
              <a:rPr lang="el-GR" dirty="0"/>
              <a:t>Y</a:t>
            </a:r>
            <a:r>
              <a:rPr lang="en-US" baseline="-25000" dirty="0" err="1"/>
              <a:t>i</a:t>
            </a:r>
            <a:r>
              <a:rPr lang="el-GR" dirty="0"/>
              <a:t>~ </a:t>
            </a:r>
            <a:r>
              <a:rPr lang="en-US" dirty="0"/>
              <a:t>     ~  Binomial(p[</a:t>
            </a:r>
            <a:r>
              <a:rPr lang="en-US" dirty="0" err="1"/>
              <a:t>i</a:t>
            </a:r>
            <a:r>
              <a:rPr lang="en-US" dirty="0"/>
              <a:t>], n[</a:t>
            </a:r>
            <a:r>
              <a:rPr lang="en-US" dirty="0" err="1"/>
              <a:t>i</a:t>
            </a:r>
            <a:r>
              <a:rPr lang="en-US" dirty="0"/>
              <a:t>]) </a:t>
            </a:r>
          </a:p>
          <a:p>
            <a:pPr marL="0" indent="0">
              <a:spcBef>
                <a:spcPts val="200"/>
              </a:spcBef>
              <a:buNone/>
            </a:pPr>
            <a:r>
              <a:rPr lang="en-US" dirty="0" err="1"/>
              <a:t>Probit</a:t>
            </a:r>
            <a:r>
              <a:rPr lang="en-US" dirty="0"/>
              <a:t>(p[</a:t>
            </a:r>
            <a:r>
              <a:rPr lang="en-US" dirty="0" err="1"/>
              <a:t>i</a:t>
            </a:r>
            <a:r>
              <a:rPr lang="en-US" dirty="0"/>
              <a:t>]) ~ </a:t>
            </a:r>
            <a:r>
              <a:rPr lang="el-GR" dirty="0"/>
              <a:t>(β</a:t>
            </a:r>
            <a:r>
              <a:rPr lang="en-US" baseline="-25000" dirty="0"/>
              <a:t>1</a:t>
            </a:r>
            <a:r>
              <a:rPr lang="el-GR" dirty="0"/>
              <a:t> + X</a:t>
            </a:r>
            <a:r>
              <a:rPr lang="el-GR" baseline="-25000" dirty="0"/>
              <a:t>i1</a:t>
            </a:r>
            <a:r>
              <a:rPr lang="el-GR" dirty="0"/>
              <a:t>β</a:t>
            </a:r>
            <a:r>
              <a:rPr lang="en-US" baseline="-25000" dirty="0"/>
              <a:t>1</a:t>
            </a:r>
            <a:r>
              <a:rPr lang="el-GR" dirty="0"/>
              <a:t> + X</a:t>
            </a:r>
            <a:r>
              <a:rPr lang="el-GR" baseline="-25000" dirty="0"/>
              <a:t>i2</a:t>
            </a:r>
            <a:r>
              <a:rPr lang="el-GR" dirty="0"/>
              <a:t>β</a:t>
            </a:r>
            <a:r>
              <a:rPr lang="en-US" baseline="-25000" dirty="0"/>
              <a:t>3</a:t>
            </a:r>
            <a:r>
              <a:rPr lang="el-GR" dirty="0"/>
              <a:t>+X</a:t>
            </a:r>
            <a:r>
              <a:rPr lang="el-GR" baseline="-25000" dirty="0"/>
              <a:t>i3</a:t>
            </a:r>
            <a:r>
              <a:rPr lang="el-GR" dirty="0"/>
              <a:t>β</a:t>
            </a:r>
            <a:r>
              <a:rPr lang="en-US" baseline="-25000" dirty="0"/>
              <a:t>4</a:t>
            </a:r>
            <a:r>
              <a:rPr lang="el-GR" dirty="0"/>
              <a:t>)</a:t>
            </a:r>
            <a:endParaRPr lang="en-US" dirty="0"/>
          </a:p>
        </p:txBody>
      </p:sp>
      <p:pic>
        <p:nvPicPr>
          <p:cNvPr id="13" name="Picture 12">
            <a:extLst>
              <a:ext uri="{FF2B5EF4-FFF2-40B4-BE49-F238E27FC236}">
                <a16:creationId xmlns:a16="http://schemas.microsoft.com/office/drawing/2014/main" id="{80BD6A28-AB6B-4895-9983-CD88A47C3844}"/>
              </a:ext>
            </a:extLst>
          </p:cNvPr>
          <p:cNvPicPr>
            <a:picLocks noChangeAspect="1"/>
          </p:cNvPicPr>
          <p:nvPr/>
        </p:nvPicPr>
        <p:blipFill>
          <a:blip r:embed="rId5"/>
          <a:stretch>
            <a:fillRect/>
          </a:stretch>
        </p:blipFill>
        <p:spPr>
          <a:xfrm>
            <a:off x="6750758" y="3093634"/>
            <a:ext cx="5226755" cy="992085"/>
          </a:xfrm>
          <a:prstGeom prst="rect">
            <a:avLst/>
          </a:prstGeom>
        </p:spPr>
      </p:pic>
      <p:sp>
        <p:nvSpPr>
          <p:cNvPr id="25" name="TextBox 24">
            <a:extLst>
              <a:ext uri="{FF2B5EF4-FFF2-40B4-BE49-F238E27FC236}">
                <a16:creationId xmlns:a16="http://schemas.microsoft.com/office/drawing/2014/main" id="{2509447A-4F5B-4957-A182-21297318E3F4}"/>
              </a:ext>
            </a:extLst>
          </p:cNvPr>
          <p:cNvSpPr txBox="1"/>
          <p:nvPr/>
        </p:nvSpPr>
        <p:spPr>
          <a:xfrm>
            <a:off x="6750758" y="4636993"/>
            <a:ext cx="5441242" cy="1200329"/>
          </a:xfrm>
          <a:prstGeom prst="rect">
            <a:avLst/>
          </a:prstGeom>
          <a:noFill/>
        </p:spPr>
        <p:txBody>
          <a:bodyPr wrap="square" rtlCol="0">
            <a:spAutoFit/>
          </a:bodyPr>
          <a:lstStyle/>
          <a:p>
            <a:r>
              <a:rPr lang="en-US" dirty="0"/>
              <a:t>X</a:t>
            </a:r>
            <a:r>
              <a:rPr lang="en-US" baseline="-25000" dirty="0"/>
              <a:t>i1</a:t>
            </a:r>
            <a:r>
              <a:rPr lang="en-US" dirty="0"/>
              <a:t>=Presidential approval rate </a:t>
            </a:r>
            <a:r>
              <a:rPr lang="en-US" baseline="-25000" dirty="0"/>
              <a:t> </a:t>
            </a:r>
            <a:r>
              <a:rPr lang="en-US" dirty="0"/>
              <a:t>X</a:t>
            </a:r>
            <a:r>
              <a:rPr lang="en-US" baseline="-25000" dirty="0"/>
              <a:t>i2</a:t>
            </a:r>
            <a:r>
              <a:rPr lang="en-US" dirty="0"/>
              <a:t>=Congressional Approval Rate</a:t>
            </a:r>
            <a:r>
              <a:rPr lang="en-US" baseline="-25000" dirty="0"/>
              <a:t> </a:t>
            </a:r>
            <a:r>
              <a:rPr lang="en-US" dirty="0"/>
              <a:t>X</a:t>
            </a:r>
            <a:r>
              <a:rPr lang="en-US" baseline="-25000" dirty="0"/>
              <a:t>i3</a:t>
            </a:r>
            <a:r>
              <a:rPr lang="en-US" dirty="0"/>
              <a:t>=Supreme Court confidence rate n=Number of races run  </a:t>
            </a:r>
            <a:r>
              <a:rPr lang="el-GR" dirty="0"/>
              <a:t>Y</a:t>
            </a:r>
            <a:r>
              <a:rPr lang="en-US" baseline="-25000" dirty="0" err="1"/>
              <a:t>i</a:t>
            </a:r>
            <a:r>
              <a:rPr lang="en-US" baseline="-25000" dirty="0"/>
              <a:t> </a:t>
            </a:r>
            <a:r>
              <a:rPr lang="en-US" dirty="0"/>
              <a:t>= US House seat loss by party of president (0,1)</a:t>
            </a:r>
          </a:p>
        </p:txBody>
      </p:sp>
      <p:sp>
        <p:nvSpPr>
          <p:cNvPr id="7" name="TextBox 6">
            <a:extLst>
              <a:ext uri="{FF2B5EF4-FFF2-40B4-BE49-F238E27FC236}">
                <a16:creationId xmlns:a16="http://schemas.microsoft.com/office/drawing/2014/main" id="{D48FC01A-A86B-4FC1-88CD-451ECE600467}"/>
              </a:ext>
            </a:extLst>
          </p:cNvPr>
          <p:cNvSpPr txBox="1"/>
          <p:nvPr/>
        </p:nvSpPr>
        <p:spPr>
          <a:xfrm>
            <a:off x="10159965" y="6445041"/>
            <a:ext cx="1903175" cy="338554"/>
          </a:xfrm>
          <a:prstGeom prst="rect">
            <a:avLst/>
          </a:prstGeom>
          <a:noFill/>
        </p:spPr>
        <p:txBody>
          <a:bodyPr wrap="square" rtlCol="0">
            <a:spAutoFit/>
          </a:bodyPr>
          <a:lstStyle/>
          <a:p>
            <a:r>
              <a:rPr lang="en-US" sz="1600" dirty="0">
                <a:solidFill>
                  <a:schemeClr val="bg1"/>
                </a:solidFill>
              </a:rPr>
              <a:t>Pramodini Karwande</a:t>
            </a:r>
          </a:p>
        </p:txBody>
      </p:sp>
      <p:pic>
        <p:nvPicPr>
          <p:cNvPr id="5" name="Picture 4">
            <a:extLst>
              <a:ext uri="{FF2B5EF4-FFF2-40B4-BE49-F238E27FC236}">
                <a16:creationId xmlns:a16="http://schemas.microsoft.com/office/drawing/2014/main" id="{D2A2D7BA-745A-4246-B91E-582227A259E1}"/>
              </a:ext>
            </a:extLst>
          </p:cNvPr>
          <p:cNvPicPr>
            <a:picLocks noChangeAspect="1"/>
          </p:cNvPicPr>
          <p:nvPr/>
        </p:nvPicPr>
        <p:blipFill>
          <a:blip r:embed="rId6"/>
          <a:stretch>
            <a:fillRect/>
          </a:stretch>
        </p:blipFill>
        <p:spPr>
          <a:xfrm>
            <a:off x="316089" y="2430550"/>
            <a:ext cx="5944765" cy="3289476"/>
          </a:xfrm>
          <a:prstGeom prst="rect">
            <a:avLst/>
          </a:prstGeom>
        </p:spPr>
      </p:pic>
      <p:pic>
        <p:nvPicPr>
          <p:cNvPr id="9" name="Recorded Sound">
            <a:hlinkClick r:id="" action="ppaction://media"/>
            <a:extLst>
              <a:ext uri="{FF2B5EF4-FFF2-40B4-BE49-F238E27FC236}">
                <a16:creationId xmlns:a16="http://schemas.microsoft.com/office/drawing/2014/main" id="{8FBF1593-BB43-4CC6-9B4D-CAEA7669C1D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364339" y="6396779"/>
            <a:ext cx="487363" cy="487363"/>
          </a:xfrm>
          <a:prstGeom prst="rect">
            <a:avLst/>
          </a:prstGeom>
        </p:spPr>
      </p:pic>
    </p:spTree>
    <p:extLst>
      <p:ext uri="{BB962C8B-B14F-4D97-AF65-F5344CB8AC3E}">
        <p14:creationId xmlns:p14="http://schemas.microsoft.com/office/powerpoint/2010/main" val="677357672"/>
      </p:ext>
    </p:extLst>
  </p:cSld>
  <p:clrMapOvr>
    <a:masterClrMapping/>
  </p:clrMapOvr>
  <mc:AlternateContent xmlns:mc="http://schemas.openxmlformats.org/markup-compatibility/2006" xmlns:p14="http://schemas.microsoft.com/office/powerpoint/2010/main">
    <mc:Choice Requires="p14">
      <p:transition spd="slow" p14:dur="2000" advTm="55110"/>
    </mc:Choice>
    <mc:Fallback xmlns="">
      <p:transition spd="slow" advTm="55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11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423C908-46E2-4FC5-BA32-E7DC98BAFD3D}"/>
              </a:ext>
            </a:extLst>
          </p:cNvPr>
          <p:cNvSpPr txBox="1">
            <a:spLocks/>
          </p:cNvSpPr>
          <p:nvPr/>
        </p:nvSpPr>
        <p:spPr>
          <a:xfrm>
            <a:off x="104503" y="249258"/>
            <a:ext cx="11935097" cy="739418"/>
          </a:xfrm>
          <a:prstGeom prst="rect">
            <a:avLst/>
          </a:prstGeom>
        </p:spPr>
        <p:txBody>
          <a:bodyPr/>
          <a:lst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a:lstStyle>
          <a:p>
            <a:r>
              <a:rPr lang="en-US" sz="4400" dirty="0"/>
              <a:t>Model Comparison–Simple Linear vs. Binomial Logistic</a:t>
            </a:r>
          </a:p>
        </p:txBody>
      </p:sp>
      <p:sp>
        <p:nvSpPr>
          <p:cNvPr id="5" name="Text Placeholder 2">
            <a:extLst>
              <a:ext uri="{FF2B5EF4-FFF2-40B4-BE49-F238E27FC236}">
                <a16:creationId xmlns:a16="http://schemas.microsoft.com/office/drawing/2014/main" id="{3BFDB7BD-A0A8-4AE5-AE95-6DD4708AC48E}"/>
              </a:ext>
            </a:extLst>
          </p:cNvPr>
          <p:cNvSpPr txBox="1">
            <a:spLocks/>
          </p:cNvSpPr>
          <p:nvPr/>
        </p:nvSpPr>
        <p:spPr>
          <a:xfrm>
            <a:off x="369310" y="1099629"/>
            <a:ext cx="5145225" cy="1599935"/>
          </a:xfrm>
          <a:prstGeom prst="rect">
            <a:avLst/>
          </a:prstGeom>
        </p:spPr>
        <p:txBody>
          <a:bodyPr>
            <a:normAutofit fontScale="92500"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Due to the small number of samples, leave-one-out cross validation was selected to compare how well the Simple Linear Model and the Binomial Logistic Model predict out of sample data.</a:t>
            </a:r>
          </a:p>
          <a:p>
            <a:endParaRPr lang="en-US" dirty="0"/>
          </a:p>
        </p:txBody>
      </p:sp>
      <p:sp>
        <p:nvSpPr>
          <p:cNvPr id="8" name="TextBox 7">
            <a:extLst>
              <a:ext uri="{FF2B5EF4-FFF2-40B4-BE49-F238E27FC236}">
                <a16:creationId xmlns:a16="http://schemas.microsoft.com/office/drawing/2014/main" id="{4248494F-71F8-43EC-B6E2-8AB3DCF5448E}"/>
              </a:ext>
            </a:extLst>
          </p:cNvPr>
          <p:cNvSpPr txBox="1"/>
          <p:nvPr/>
        </p:nvSpPr>
        <p:spPr>
          <a:xfrm>
            <a:off x="10727185" y="6435402"/>
            <a:ext cx="1648287" cy="338554"/>
          </a:xfrm>
          <a:prstGeom prst="rect">
            <a:avLst/>
          </a:prstGeom>
          <a:noFill/>
        </p:spPr>
        <p:txBody>
          <a:bodyPr wrap="square" rtlCol="0">
            <a:spAutoFit/>
          </a:bodyPr>
          <a:lstStyle/>
          <a:p>
            <a:r>
              <a:rPr lang="en-US" sz="1600" dirty="0">
                <a:solidFill>
                  <a:schemeClr val="bg1"/>
                </a:solidFill>
              </a:rPr>
              <a:t>Nicole Levin</a:t>
            </a:r>
          </a:p>
        </p:txBody>
      </p:sp>
      <p:sp>
        <p:nvSpPr>
          <p:cNvPr id="9" name="Text Placeholder 2">
            <a:extLst>
              <a:ext uri="{FF2B5EF4-FFF2-40B4-BE49-F238E27FC236}">
                <a16:creationId xmlns:a16="http://schemas.microsoft.com/office/drawing/2014/main" id="{58BFBE24-032A-4727-A704-A46706CDFAFB}"/>
              </a:ext>
            </a:extLst>
          </p:cNvPr>
          <p:cNvSpPr txBox="1">
            <a:spLocks/>
          </p:cNvSpPr>
          <p:nvPr/>
        </p:nvSpPr>
        <p:spPr>
          <a:xfrm>
            <a:off x="5237233" y="4788721"/>
            <a:ext cx="6954767" cy="1693966"/>
          </a:xfrm>
          <a:prstGeom prst="rect">
            <a:avLst/>
          </a:prstGeom>
        </p:spPr>
        <p:txBody>
          <a:bodyP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000" dirty="0"/>
              <a:t>The simple linear model shows a lower MSE and better coverage, indicating a better fit. However, as the plot shows, the model is not particularly good at predicting the data, especially in years with a high number of seats flipped.</a:t>
            </a:r>
          </a:p>
        </p:txBody>
      </p:sp>
      <p:graphicFrame>
        <p:nvGraphicFramePr>
          <p:cNvPr id="11" name="Table 10">
            <a:extLst>
              <a:ext uri="{FF2B5EF4-FFF2-40B4-BE49-F238E27FC236}">
                <a16:creationId xmlns:a16="http://schemas.microsoft.com/office/drawing/2014/main" id="{D4892CEA-5DF7-452D-A496-B8838021CF5C}"/>
              </a:ext>
            </a:extLst>
          </p:cNvPr>
          <p:cNvGraphicFramePr>
            <a:graphicFrameLocks noGrp="1"/>
          </p:cNvGraphicFramePr>
          <p:nvPr>
            <p:extLst>
              <p:ext uri="{D42A27DB-BD31-4B8C-83A1-F6EECF244321}">
                <p14:modId xmlns:p14="http://schemas.microsoft.com/office/powerpoint/2010/main" val="1296435770"/>
              </p:ext>
            </p:extLst>
          </p:nvPr>
        </p:nvGraphicFramePr>
        <p:xfrm>
          <a:off x="232128" y="2740848"/>
          <a:ext cx="4832241" cy="2494280"/>
        </p:xfrm>
        <a:graphic>
          <a:graphicData uri="http://schemas.openxmlformats.org/drawingml/2006/table">
            <a:tbl>
              <a:tblPr firstRow="1" bandRow="1">
                <a:tableStyleId>{5C22544A-7EE6-4342-B048-85BDC9FD1C3A}</a:tableStyleId>
              </a:tblPr>
              <a:tblGrid>
                <a:gridCol w="1208883">
                  <a:extLst>
                    <a:ext uri="{9D8B030D-6E8A-4147-A177-3AD203B41FA5}">
                      <a16:colId xmlns:a16="http://schemas.microsoft.com/office/drawing/2014/main" val="3955291296"/>
                    </a:ext>
                  </a:extLst>
                </a:gridCol>
                <a:gridCol w="1770402">
                  <a:extLst>
                    <a:ext uri="{9D8B030D-6E8A-4147-A177-3AD203B41FA5}">
                      <a16:colId xmlns:a16="http://schemas.microsoft.com/office/drawing/2014/main" val="1700663519"/>
                    </a:ext>
                  </a:extLst>
                </a:gridCol>
                <a:gridCol w="1852956">
                  <a:extLst>
                    <a:ext uri="{9D8B030D-6E8A-4147-A177-3AD203B41FA5}">
                      <a16:colId xmlns:a16="http://schemas.microsoft.com/office/drawing/2014/main" val="579338762"/>
                    </a:ext>
                  </a:extLst>
                </a:gridCol>
              </a:tblGrid>
              <a:tr h="370840">
                <a:tc>
                  <a:txBody>
                    <a:bodyPr/>
                    <a:lstStyle/>
                    <a:p>
                      <a:endParaRPr lang="en-US" dirty="0"/>
                    </a:p>
                  </a:txBody>
                  <a:tcPr/>
                </a:tc>
                <a:tc>
                  <a:txBody>
                    <a:bodyPr/>
                    <a:lstStyle/>
                    <a:p>
                      <a:r>
                        <a:rPr lang="en-US" dirty="0"/>
                        <a:t>Simple Linear Model</a:t>
                      </a:r>
                    </a:p>
                  </a:txBody>
                  <a:tcPr/>
                </a:tc>
                <a:tc>
                  <a:txBody>
                    <a:bodyPr/>
                    <a:lstStyle/>
                    <a:p>
                      <a:r>
                        <a:rPr lang="en-US" dirty="0"/>
                        <a:t>Binomial Logistic Model</a:t>
                      </a:r>
                    </a:p>
                  </a:txBody>
                  <a:tcPr/>
                </a:tc>
                <a:extLst>
                  <a:ext uri="{0D108BD9-81ED-4DB2-BD59-A6C34878D82A}">
                    <a16:rowId xmlns:a16="http://schemas.microsoft.com/office/drawing/2014/main" val="3440720362"/>
                  </a:ext>
                </a:extLst>
              </a:tr>
              <a:tr h="370840">
                <a:tc>
                  <a:txBody>
                    <a:bodyPr/>
                    <a:lstStyle/>
                    <a:p>
                      <a:r>
                        <a:rPr lang="en-US" dirty="0"/>
                        <a:t>Bias</a:t>
                      </a:r>
                    </a:p>
                  </a:txBody>
                  <a:tcPr/>
                </a:tc>
                <a:tc>
                  <a:txBody>
                    <a:bodyPr/>
                    <a:lstStyle/>
                    <a:p>
                      <a:r>
                        <a:rPr lang="en-US" dirty="0"/>
                        <a:t>-1.18</a:t>
                      </a:r>
                    </a:p>
                  </a:txBody>
                  <a:tcPr/>
                </a:tc>
                <a:tc>
                  <a:txBody>
                    <a:bodyPr/>
                    <a:lstStyle/>
                    <a:p>
                      <a:r>
                        <a:rPr lang="en-US" dirty="0"/>
                        <a:t>2.60</a:t>
                      </a:r>
                    </a:p>
                  </a:txBody>
                  <a:tcPr/>
                </a:tc>
                <a:extLst>
                  <a:ext uri="{0D108BD9-81ED-4DB2-BD59-A6C34878D82A}">
                    <a16:rowId xmlns:a16="http://schemas.microsoft.com/office/drawing/2014/main" val="3619003405"/>
                  </a:ext>
                </a:extLst>
              </a:tr>
              <a:tr h="370840">
                <a:tc>
                  <a:txBody>
                    <a:bodyPr/>
                    <a:lstStyle/>
                    <a:p>
                      <a:r>
                        <a:rPr lang="en-US" dirty="0"/>
                        <a:t>MSE</a:t>
                      </a:r>
                    </a:p>
                  </a:txBody>
                  <a:tcPr/>
                </a:tc>
                <a:tc>
                  <a:txBody>
                    <a:bodyPr/>
                    <a:lstStyle/>
                    <a:p>
                      <a:r>
                        <a:rPr lang="en-US" dirty="0"/>
                        <a:t>529.98</a:t>
                      </a:r>
                    </a:p>
                  </a:txBody>
                  <a:tcPr/>
                </a:tc>
                <a:tc>
                  <a:txBody>
                    <a:bodyPr/>
                    <a:lstStyle/>
                    <a:p>
                      <a:r>
                        <a:rPr lang="en-US" dirty="0"/>
                        <a:t>592.21</a:t>
                      </a:r>
                    </a:p>
                  </a:txBody>
                  <a:tcPr/>
                </a:tc>
                <a:extLst>
                  <a:ext uri="{0D108BD9-81ED-4DB2-BD59-A6C34878D82A}">
                    <a16:rowId xmlns:a16="http://schemas.microsoft.com/office/drawing/2014/main" val="1687415174"/>
                  </a:ext>
                </a:extLst>
              </a:tr>
              <a:tr h="370840">
                <a:tc>
                  <a:txBody>
                    <a:bodyPr/>
                    <a:lstStyle/>
                    <a:p>
                      <a:r>
                        <a:rPr lang="en-US" dirty="0"/>
                        <a:t>MAD</a:t>
                      </a:r>
                    </a:p>
                  </a:txBody>
                  <a:tcPr/>
                </a:tc>
                <a:tc>
                  <a:txBody>
                    <a:bodyPr/>
                    <a:lstStyle/>
                    <a:p>
                      <a:r>
                        <a:rPr lang="en-US" dirty="0"/>
                        <a:t>20.22</a:t>
                      </a:r>
                    </a:p>
                  </a:txBody>
                  <a:tcPr/>
                </a:tc>
                <a:tc>
                  <a:txBody>
                    <a:bodyPr/>
                    <a:lstStyle/>
                    <a:p>
                      <a:r>
                        <a:rPr lang="en-US" dirty="0"/>
                        <a:t>19.12</a:t>
                      </a:r>
                    </a:p>
                  </a:txBody>
                  <a:tcPr/>
                </a:tc>
                <a:extLst>
                  <a:ext uri="{0D108BD9-81ED-4DB2-BD59-A6C34878D82A}">
                    <a16:rowId xmlns:a16="http://schemas.microsoft.com/office/drawing/2014/main" val="2031171866"/>
                  </a:ext>
                </a:extLst>
              </a:tr>
              <a:tr h="370840">
                <a:tc>
                  <a:txBody>
                    <a:bodyPr/>
                    <a:lstStyle/>
                    <a:p>
                      <a:r>
                        <a:rPr lang="en-US" dirty="0"/>
                        <a:t>Coverage</a:t>
                      </a:r>
                    </a:p>
                  </a:txBody>
                  <a:tcPr/>
                </a:tc>
                <a:tc>
                  <a:txBody>
                    <a:bodyPr/>
                    <a:lstStyle/>
                    <a:p>
                      <a:r>
                        <a:rPr lang="en-US" dirty="0"/>
                        <a:t>1.00</a:t>
                      </a:r>
                    </a:p>
                  </a:txBody>
                  <a:tcPr/>
                </a:tc>
                <a:tc>
                  <a:txBody>
                    <a:bodyPr/>
                    <a:lstStyle/>
                    <a:p>
                      <a:r>
                        <a:rPr lang="en-US" dirty="0"/>
                        <a:t>0.25</a:t>
                      </a:r>
                    </a:p>
                  </a:txBody>
                  <a:tcPr/>
                </a:tc>
                <a:extLst>
                  <a:ext uri="{0D108BD9-81ED-4DB2-BD59-A6C34878D82A}">
                    <a16:rowId xmlns:a16="http://schemas.microsoft.com/office/drawing/2014/main" val="3353343398"/>
                  </a:ext>
                </a:extLst>
              </a:tr>
              <a:tr h="370840">
                <a:tc>
                  <a:txBody>
                    <a:bodyPr/>
                    <a:lstStyle/>
                    <a:p>
                      <a:r>
                        <a:rPr lang="en-US" dirty="0"/>
                        <a:t>Width</a:t>
                      </a:r>
                    </a:p>
                  </a:txBody>
                  <a:tcPr/>
                </a:tc>
                <a:tc>
                  <a:txBody>
                    <a:bodyPr/>
                    <a:lstStyle/>
                    <a:p>
                      <a:r>
                        <a:rPr lang="en-US" dirty="0"/>
                        <a:t>102.73</a:t>
                      </a:r>
                    </a:p>
                  </a:txBody>
                  <a:tcPr/>
                </a:tc>
                <a:tc>
                  <a:txBody>
                    <a:bodyPr/>
                    <a:lstStyle/>
                    <a:p>
                      <a:r>
                        <a:rPr lang="en-US" dirty="0"/>
                        <a:t>22.92</a:t>
                      </a:r>
                    </a:p>
                  </a:txBody>
                  <a:tcPr/>
                </a:tc>
                <a:extLst>
                  <a:ext uri="{0D108BD9-81ED-4DB2-BD59-A6C34878D82A}">
                    <a16:rowId xmlns:a16="http://schemas.microsoft.com/office/drawing/2014/main" val="2672724523"/>
                  </a:ext>
                </a:extLst>
              </a:tr>
            </a:tbl>
          </a:graphicData>
        </a:graphic>
      </p:graphicFrame>
      <p:pic>
        <p:nvPicPr>
          <p:cNvPr id="17" name="Picture 16">
            <a:extLst>
              <a:ext uri="{FF2B5EF4-FFF2-40B4-BE49-F238E27FC236}">
                <a16:creationId xmlns:a16="http://schemas.microsoft.com/office/drawing/2014/main" id="{DCE71BBA-0316-4827-B1C8-E7A86E49F692}"/>
              </a:ext>
            </a:extLst>
          </p:cNvPr>
          <p:cNvPicPr>
            <a:picLocks noChangeAspect="1"/>
          </p:cNvPicPr>
          <p:nvPr/>
        </p:nvPicPr>
        <p:blipFill>
          <a:blip r:embed="rId5"/>
          <a:stretch>
            <a:fillRect/>
          </a:stretch>
        </p:blipFill>
        <p:spPr>
          <a:xfrm>
            <a:off x="5525137" y="945439"/>
            <a:ext cx="6434735" cy="3974974"/>
          </a:xfrm>
          <a:prstGeom prst="rect">
            <a:avLst/>
          </a:prstGeom>
        </p:spPr>
      </p:pic>
      <p:pic>
        <p:nvPicPr>
          <p:cNvPr id="12" name="Audio 11">
            <a:hlinkClick r:id="" action="ppaction://media"/>
            <a:extLst>
              <a:ext uri="{FF2B5EF4-FFF2-40B4-BE49-F238E27FC236}">
                <a16:creationId xmlns:a16="http://schemas.microsoft.com/office/drawing/2014/main" id="{86B14F27-08C2-41C1-A8FE-DA0B613A2C1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83344867"/>
      </p:ext>
    </p:extLst>
  </p:cSld>
  <p:clrMapOvr>
    <a:masterClrMapping/>
  </p:clrMapOvr>
  <mc:AlternateContent xmlns:mc="http://schemas.openxmlformats.org/markup-compatibility/2006" xmlns:p14="http://schemas.microsoft.com/office/powerpoint/2010/main">
    <mc:Choice Requires="p14">
      <p:transition spd="slow" p14:dur="2000" advTm="54775"/>
    </mc:Choice>
    <mc:Fallback xmlns="">
      <p:transition spd="slow" advTm="547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3CD65D-61A5-43C9-A837-6EC73C7DA8AB}">
  <ds:schemaRefs>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http://purl.org/dc/elements/1.1/"/>
    <ds:schemaRef ds:uri="16c05727-aa75-4e4a-9b5f-8a80a1165891"/>
    <ds:schemaRef ds:uri="http://www.w3.org/XML/1998/namespace"/>
    <ds:schemaRef ds:uri="71af3243-3dd4-4a8d-8c0d-dd76da1f02a5"/>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{31582015-58E6-4471-A592-B00E214BCEB9}tf11437505_win32</Template>
  <TotalTime>1410</TotalTime>
  <Words>2050</Words>
  <Application>Microsoft Office PowerPoint</Application>
  <PresentationFormat>Widescreen</PresentationFormat>
  <Paragraphs>118</Paragraphs>
  <Slides>13</Slides>
  <Notes>12</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Georgia Pro Cond Light</vt:lpstr>
      <vt:lpstr>Speak Pro</vt:lpstr>
      <vt:lpstr>RetrospectVTI</vt:lpstr>
      <vt:lpstr>Presidential, Judicial, Legislative, and Natural Indicators of Mid-term Congressional Seat Changes</vt:lpstr>
      <vt:lpstr>PowerPoint Presentation</vt:lpstr>
      <vt:lpstr>Data collected from news.gallup.com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Presidential, Judicial, and Natural Indicators of Mid-term Congressional Seat Changes</dc:title>
  <dc:creator>Darlene Marie Agle</dc:creator>
  <cp:lastModifiedBy>Darlene Marie Agle</cp:lastModifiedBy>
  <cp:revision>73</cp:revision>
  <dcterms:created xsi:type="dcterms:W3CDTF">2022-04-23T03:30:35Z</dcterms:created>
  <dcterms:modified xsi:type="dcterms:W3CDTF">2022-04-28T01:50:55Z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